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2.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8288000" cy="10287000"/>
  <p:notesSz cx="6858000" cy="9144000"/>
  <p:embeddedFontLst>
    <p:embeddedFont>
      <p:font typeface="Open Sans 1 Ultra-Bold"/>
      <p:bold r:id="rId27"/>
    </p:embeddedFont>
    <p:embeddedFont>
      <p:font typeface="Open Sans 2" panose="020B0606030504020204"/>
      <p:regular r:id="rId28"/>
    </p:embeddedFont>
    <p:embeddedFont>
      <p:font typeface="Open Sans 1 Bold"/>
      <p:bold r:id="rId29"/>
    </p:embeddedFont>
    <p:embeddedFont>
      <p:font typeface="Open Sans 2 Bold" panose="020B0806030504020204"/>
      <p:bold r:id="rId30"/>
    </p:embeddedFont>
    <p:embeddedFont>
      <p:font typeface="Calibri" panose="020F050202020403020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Поштовани чланови комисије, </a:t>
            </a:r>
            <a:r>
              <a:rPr lang="sr-Cyrl-RS" altLang="en-US"/>
              <a:t>драга публико добродошли на одбрану мог дипломског рада. М</a:t>
            </a:r>
            <a:r>
              <a:rPr lang="sr-Cyrl-RS" altLang="en-US">
                <a:sym typeface="+mn-ea"/>
              </a:rPr>
              <a:t>оје име је Василије Томовић</a:t>
            </a:r>
            <a:r>
              <a:rPr lang="sr-Cyrl-RS" altLang="en-US"/>
              <a:t> а тема овог рада је</a:t>
            </a:r>
            <a:r>
              <a:rPr lang="en-US" altLang="en-US"/>
              <a:t> „Микросервисна архитектура и имплементација софтверског система паметне куће</a:t>
            </a:r>
            <a:r>
              <a:rPr lang="sr-Cyrl-RS" altLang="en-US"/>
              <a:t>”.</a:t>
            </a:r>
            <a:endParaRPr lang="sr-Cyrl-R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Данас све више уређаја у нашим домовима постају ‘паметни’ – сензори за температуру, влажност, аларми, камере, клима-уређаји. Проблем је што ти уређаји често раде изоловано или су везани за различите затворене платформе, па корисник уместо једног система добије десет одвојених апликација. Циљ овог рада је да прикаже како се, коришћењем микросервисне архитектуре, може направити флексибилан систем који прикупља телеметрију, доноси одлуке и аутоматски управља актуаторима у паметној кући.</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„Класичан приступ је монолитна архитектура, где </a:t>
            </a:r>
            <a:r>
              <a:rPr lang="sr-Cyrl-RS" altLang="en-US"/>
              <a:t>се</a:t>
            </a:r>
            <a:r>
              <a:rPr lang="en-US" altLang="en-US"/>
              <a:t> </a:t>
            </a:r>
            <a:r>
              <a:rPr lang="sr-Cyrl-RS" altLang="en-US"/>
              <a:t>све </a:t>
            </a:r>
            <a:r>
              <a:rPr lang="en-US" altLang="en-US"/>
              <a:t>функционалности апликациј</a:t>
            </a:r>
            <a:r>
              <a:rPr lang="sr-Cyrl-RS" altLang="en-US"/>
              <a:t>е налазе на једном месту</a:t>
            </a:r>
            <a:r>
              <a:rPr lang="en-US" altLang="en-US"/>
              <a:t>. </a:t>
            </a:r>
            <a:r>
              <a:rPr lang="sr-Cyrl-RS" altLang="en-US"/>
              <a:t>Као што се види на слици, имамо 1 инстанцу за све. </a:t>
            </a:r>
            <a:endParaRPr lang="sr-Cyrl-RS" altLang="en-US"/>
          </a:p>
          <a:p>
            <a:r>
              <a:rPr lang="en-US" altLang="en-US"/>
              <a:t>То на почетку може бити једноставно за развој, али временом такав систем постаје тежак за одржавање, скалирање и увођење промена.</a:t>
            </a:r>
            <a:endParaRPr lang="en-US" altLang="en-US"/>
          </a:p>
          <a:p>
            <a:r>
              <a:rPr lang="en-US" altLang="en-US"/>
              <a:t>Супротно томе, микросервисна архитектура разлаже</a:t>
            </a:r>
            <a:r>
              <a:rPr lang="sr-Cyrl-RS" altLang="en-US"/>
              <a:t> систем</a:t>
            </a:r>
            <a:r>
              <a:rPr lang="en-US" altLang="en-US"/>
              <a:t> на више малих сервиса, од којих сваки има јасно дефинисану улогу – на пример сервис за пријем података, сервис за чување, сервис за команде.</a:t>
            </a:r>
            <a:endParaRPr lang="en-US" altLang="en-US"/>
          </a:p>
          <a:p>
            <a:r>
              <a:rPr lang="en-US" altLang="en-US"/>
              <a:t>Сваки микросервис може да се развија и распоређује независно, може да користи технологију која је најпогоднија за ту функцију и може да се скалира по потреби система.“</a:t>
            </a: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Зато микросервисни приступ има смисла код система као што је овај, где очекујемо развој, проширивање и интеграцију са више компоненти, а не за сваку малу апликацију.</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IoT - Internet of things, Internet stvari</a:t>
            </a:r>
            <a:br>
              <a:rPr lang="en-US"/>
            </a:br>
            <a:br>
              <a:rPr lang="en-US"/>
            </a:br>
            <a:r>
              <a:rPr lang="en-US" altLang="en-US"/>
              <a:t>IoT системи су по природи дистрибуирани и хетерогени - велики број уређаја (сензори, актуатори, edge чворови, cloud сервис) размењују податке преко различитих протокола.</a:t>
            </a:r>
            <a:endParaRPr lang="en-US" altLang="en-US"/>
          </a:p>
          <a:p>
            <a:endParaRPr lang="en-US" altLang="en-US"/>
          </a:p>
          <a:p>
            <a:r>
              <a:rPr lang="en-US" altLang="en-US"/>
              <a:t>IoT платформе у пракси често користе микросервисни приступ: посебни сервиси за пријем телеметрије, складиштење, аналитичку обраду, управљање уређајима и командама, аутентификацију и визуелизацију</a:t>
            </a:r>
            <a:endParaRPr lang="en-US" altLang="en-US"/>
          </a:p>
          <a:p>
            <a:endParaRPr lang="en-US" altLang="en-US"/>
          </a:p>
          <a:p>
            <a:r>
              <a:rPr lang="en-US" altLang="en-US"/>
              <a:t>У мом систему</a:t>
            </a:r>
            <a:r>
              <a:rPr lang="sr-Cyrl-RS" altLang="en-US"/>
              <a:t> </a:t>
            </a:r>
            <a:r>
              <a:rPr lang="en-US" altLang="en-US"/>
              <a:t>MySweetHome </a:t>
            </a:r>
            <a:r>
              <a:rPr lang="sr-Cyrl-RS" altLang="en-US"/>
              <a:t>о коме ћу више говорити у наредним слајдовима </a:t>
            </a:r>
            <a:r>
              <a:rPr lang="en-US" altLang="en-US"/>
              <a:t>користим Arduino MKR WiFi 1010 са MKR IoT Carrier модулом који има сензоре за температуру, влажност и притисак, IMU за детекцију покрета, дисплеј, додирне тастере и LED диоде.</a:t>
            </a:r>
            <a:endParaRPr lang="en-US" altLang="en-US"/>
          </a:p>
          <a:p>
            <a:r>
              <a:rPr lang="en-US" altLang="en-US"/>
              <a:t>Тај уређај игра улогу „улаза“ у систем – прикупља телеметрију и реализује кориснички интерфејс за аларм.</a:t>
            </a: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Референтна архитектура типичног IoT система може се посматрати кроз следеће слојеве:</a:t>
            </a:r>
            <a:endParaRPr lang="en-US" altLang="en-US"/>
          </a:p>
          <a:p>
            <a:r>
              <a:rPr lang="en-US" altLang="en-US"/>
              <a:t>• слој уређаја обухвата сензоре и актуаторе који прикупљају податке и извршавају команде;</a:t>
            </a:r>
            <a:endParaRPr lang="en-US" altLang="en-US"/>
          </a:p>
          <a:p>
            <a:r>
              <a:rPr lang="en-US" altLang="en-US"/>
              <a:t>• комуникациони слој обезбеђује пренос података помоћу протокола као што су MQTT, HTTP и слично;</a:t>
            </a:r>
            <a:endParaRPr lang="en-US" altLang="en-US"/>
          </a:p>
          <a:p>
            <a:r>
              <a:rPr lang="en-US" altLang="en-US"/>
              <a:t>• edge слој (gateway уређаји) врши локалну обраду, филтрирање и агрегацију података;</a:t>
            </a:r>
            <a:endParaRPr lang="en-US" altLang="en-US"/>
          </a:p>
          <a:p>
            <a:r>
              <a:rPr lang="en-US" altLang="en-US"/>
              <a:t>• cloud или апликативни слој обухвата складиштење података, аналитичке сервисе, интеграцију са спољним системима и корисничке апликације.</a:t>
            </a:r>
            <a:endParaRPr lang="en-US" altLang="en-US"/>
          </a:p>
          <a:p>
            <a:endParaRPr lang="en-US" altLang="en-US"/>
          </a:p>
          <a:p>
            <a:r>
              <a:rPr lang="en-US" altLang="en-US"/>
              <a:t>Оваква слојевита структура омогућава да се различити делови система независно развијају и скалирају, што је посебно важно када се комбинује са микросервисном архитектуром.</a:t>
            </a:r>
            <a:endParaRPr lang="en-US" altLang="en-US"/>
          </a:p>
          <a:p>
            <a:endParaRPr lang="en-US" altLang="en-US"/>
          </a:p>
          <a:p>
            <a:r>
              <a:rPr lang="en-US" altLang="en-US"/>
              <a:t>Примена микросервиса у IoT-у доноси неколико јасних користи:</a:t>
            </a:r>
            <a:endParaRPr lang="en-US" altLang="en-US"/>
          </a:p>
          <a:p>
            <a:r>
              <a:rPr lang="en-US" altLang="en-US"/>
              <a:t>• раздвајање одговорности - на пример, посебан сервис за gateway (пријем MQTT порука), посебан за складиштење и посебан за обраду и генерисање команди;</a:t>
            </a:r>
            <a:endParaRPr lang="en-US" altLang="en-US"/>
          </a:p>
          <a:p>
            <a:r>
              <a:rPr lang="en-US" altLang="en-US"/>
              <a:t>• лакше увођење нових типова уређаја - додавањем новог сервиса или проширењем постојећег, без измене целог система;</a:t>
            </a:r>
            <a:endParaRPr lang="en-US" altLang="en-US"/>
          </a:p>
          <a:p>
            <a:r>
              <a:rPr lang="en-US" altLang="en-US"/>
              <a:t>• скалабилност по </a:t>
            </a:r>
            <a:r>
              <a:rPr lang="sr-Cyrl-RS" altLang="en-US"/>
              <a:t>сервисима</a:t>
            </a:r>
            <a:r>
              <a:rPr lang="en-US" altLang="en-US"/>
              <a:t>- може се скалирати само ingest сервис када број уређаја порасте, или само аналитички сервис када се додају комплекснији алгоритми;</a:t>
            </a:r>
            <a:endParaRPr lang="en-US" altLang="en-US"/>
          </a:p>
          <a:p>
            <a:r>
              <a:rPr lang="en-US" altLang="en-US"/>
              <a:t>• комбинација edge и cloud компоненти - део логике може радити ближе уређајима (edge), а део у облаку, уз размену преко брокера порука и API-ја.</a:t>
            </a:r>
            <a:endParaRPr lang="en-US" altLang="en-US"/>
          </a:p>
          <a:p>
            <a:endParaRPr lang="en-US" altLang="en-US"/>
          </a:p>
          <a:p>
            <a:r>
              <a:rPr lang="sr-Cyrl-RS"/>
              <a:t>Повезивање уређаја </a:t>
            </a:r>
            <a:r>
              <a:rPr lang="en-US"/>
              <a:t>WiFi, Ethernet, Zigbee, LoraWAN, Bluettoth LE</a:t>
            </a:r>
            <a:endParaRPr lang="sr-Cyrl-RS"/>
          </a:p>
          <a:p>
            <a:r>
              <a:rPr lang="sr-Cyrl-RS" altLang="en-US"/>
              <a:t>Комуникација између сервиса преко брокера порука</a:t>
            </a:r>
            <a:endParaRPr lang="sr-Cyrl-R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IoT апликације се јављају у многим доменима: паметне куће, паметни градови, индустријски IoT, пољопривредни IoT…</a:t>
            </a:r>
            <a:endParaRPr lang="en-US" altLang="en-US"/>
          </a:p>
          <a:p>
            <a:r>
              <a:rPr lang="en-US" altLang="en-US"/>
              <a:t>У паметној кући то су, на пример, системи за контролу грејања и хлађења, надзор потрошње енергије, аутоматска расвета и алармни системи.</a:t>
            </a:r>
            <a:endParaRPr lang="en-US" altLang="en-US"/>
          </a:p>
          <a:p>
            <a:r>
              <a:rPr lang="en-US" altLang="en-US"/>
              <a:t>У индустрији IoT служи за праћење машина и предвиђање кварова, у градовима за паметну расвету и паркинг, у пољопривреди за аутоматско наводњавање и праћење услова у земљишту.</a:t>
            </a:r>
            <a:endParaRPr lang="en-US" altLang="en-US"/>
          </a:p>
          <a:p>
            <a:r>
              <a:rPr lang="en-US" altLang="en-US"/>
              <a:t>Систем MySweetHome је пример IoT апликације из домена паметне куће, где комбинујемо мерење услова у просторији, безбедносни аспект (аларм) и аутоматизацију актуатора.</a:t>
            </a: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Сад прелазим на конкретан систем MySweetHome</a:t>
            </a:r>
            <a:r>
              <a:rPr lang="sr-Cyrl-RS" altLang="en-US"/>
              <a:t> који сам развио у овом раду</a:t>
            </a:r>
            <a:r>
              <a:rPr lang="en-US" altLang="en-US"/>
              <a:t>.</a:t>
            </a:r>
            <a:endParaRPr lang="en-US" altLang="en-US"/>
          </a:p>
          <a:p>
            <a:r>
              <a:rPr lang="en-US" altLang="en-US"/>
              <a:t>Циљ је да се направи микросервисни систем паметне куће који може да мери услове у просторији, управља алармом и аутоматски контролише актуаторе – климу, овлаживач и вентилатор – на основу дефинисаних правила.</a:t>
            </a:r>
            <a:endParaRPr lang="en-US" altLang="en-US"/>
          </a:p>
          <a:p>
            <a:r>
              <a:rPr lang="en-US" altLang="en-US"/>
              <a:t>На дијаграму је приказана архитектура: лево је Arduino уређај који преко MQTT брокера шаље телеметрију и безбедносне догађаје.</a:t>
            </a:r>
            <a:endParaRPr lang="en-US" altLang="en-US"/>
          </a:p>
          <a:p>
            <a:r>
              <a:rPr lang="en-US" altLang="en-US"/>
              <a:t>SensorGatewayService прима те поруке, прослеђује raw податке и прозорске просеке преко NATS-а ка StorageService-у, а безбедносне догађаје у посебну колекцију.</a:t>
            </a:r>
            <a:endParaRPr lang="en-US" altLang="en-US"/>
          </a:p>
          <a:p>
            <a:r>
              <a:rPr lang="en-US" altLang="en-US"/>
              <a:t>EKuiper као edge аналитички engine ради над MQTT током података и генерише команде када пређемо одређене температурне или влажносне прагове.</a:t>
            </a:r>
            <a:endParaRPr lang="en-US" altLang="en-US"/>
          </a:p>
          <a:p>
            <a:r>
              <a:rPr lang="en-US" altLang="en-US"/>
              <a:t>CommandService прима те команде, памти их у MongoDB и шаље назад MQTT поруке ка Arduino уређају који визуелно приказује стање актуатора.</a:t>
            </a:r>
            <a:endParaRPr lang="en-US" altLang="en-US"/>
          </a:p>
          <a:p>
            <a:r>
              <a:rPr lang="en-US" altLang="en-US"/>
              <a:t>Сви микросервиси, брокери и MongoDB покрећу се у Docker окружењу преко docker-compose.yml датотеке.</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jpe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microsoft.com/office/2007/relationships/media" Target="../media/media2.mp4"/><Relationship Id="rId1" Type="http://schemas.openxmlformats.org/officeDocument/2006/relationships/video" Target="../media/media2.mp4"/></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jpeg"/><Relationship Id="rId5" Type="http://schemas.microsoft.com/office/2007/relationships/media" Target="../media/media4.mp4"/><Relationship Id="rId4" Type="http://schemas.openxmlformats.org/officeDocument/2006/relationships/video" Target="../media/media4.mp4"/><Relationship Id="rId3" Type="http://schemas.openxmlformats.org/officeDocument/2006/relationships/image" Target="../media/image25.jpeg"/><Relationship Id="rId2" Type="http://schemas.microsoft.com/office/2007/relationships/media" Target="../media/media3.mp4"/><Relationship Id="rId1" Type="http://schemas.openxmlformats.org/officeDocument/2006/relationships/video" Target="../media/media3.mp4"/></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jpeg"/><Relationship Id="rId2" Type="http://schemas.microsoft.com/office/2007/relationships/media" Target="../media/media5.mp4"/><Relationship Id="rId1" Type="http://schemas.openxmlformats.org/officeDocument/2006/relationships/video" Target="NULL"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3173" y="-977808"/>
            <a:ext cx="18951173" cy="11264808"/>
          </a:xfrm>
          <a:custGeom>
            <a:avLst/>
            <a:gdLst/>
            <a:ahLst/>
            <a:cxnLst/>
            <a:rect l="l" t="t" r="r" b="b"/>
            <a:pathLst>
              <a:path w="18951173" h="11264808">
                <a:moveTo>
                  <a:pt x="0" y="0"/>
                </a:moveTo>
                <a:lnTo>
                  <a:pt x="18951173" y="0"/>
                </a:lnTo>
                <a:lnTo>
                  <a:pt x="18951173" y="11264808"/>
                </a:lnTo>
                <a:lnTo>
                  <a:pt x="0" y="11264808"/>
                </a:lnTo>
                <a:lnTo>
                  <a:pt x="0" y="0"/>
                </a:lnTo>
                <a:close/>
              </a:path>
            </a:pathLst>
          </a:custGeom>
          <a:blipFill>
            <a:blip r:embed="rId1">
              <a:alphaModFix amt="15000"/>
            </a:blip>
            <a:stretch>
              <a:fillRect l="-2719" r="-2719"/>
            </a:stretch>
          </a:blipFill>
        </p:spPr>
      </p:sp>
      <p:sp>
        <p:nvSpPr>
          <p:cNvPr id="3" name="Freeform 3"/>
          <p:cNvSpPr/>
          <p:nvPr/>
        </p:nvSpPr>
        <p:spPr>
          <a:xfrm>
            <a:off x="15656457" y="256374"/>
            <a:ext cx="2369438" cy="2369438"/>
          </a:xfrm>
          <a:custGeom>
            <a:avLst/>
            <a:gdLst/>
            <a:ahLst/>
            <a:cxnLst/>
            <a:rect l="l" t="t" r="r" b="b"/>
            <a:pathLst>
              <a:path w="2369438" h="2369438">
                <a:moveTo>
                  <a:pt x="0" y="0"/>
                </a:moveTo>
                <a:lnTo>
                  <a:pt x="2369438" y="0"/>
                </a:lnTo>
                <a:lnTo>
                  <a:pt x="2369438" y="2369438"/>
                </a:lnTo>
                <a:lnTo>
                  <a:pt x="0" y="2369438"/>
                </a:lnTo>
                <a:lnTo>
                  <a:pt x="0" y="0"/>
                </a:lnTo>
                <a:close/>
              </a:path>
            </a:pathLst>
          </a:custGeom>
          <a:blipFill>
            <a:blip r:embed="rId2"/>
            <a:stretch>
              <a:fillRect/>
            </a:stretch>
          </a:blipFill>
        </p:spPr>
      </p:sp>
      <p:sp>
        <p:nvSpPr>
          <p:cNvPr id="4" name="TextBox 4"/>
          <p:cNvSpPr txBox="1"/>
          <p:nvPr/>
        </p:nvSpPr>
        <p:spPr>
          <a:xfrm>
            <a:off x="262105" y="4639933"/>
            <a:ext cx="17763790" cy="1486758"/>
          </a:xfrm>
          <a:prstGeom prst="rect">
            <a:avLst/>
          </a:prstGeom>
        </p:spPr>
        <p:txBody>
          <a:bodyPr lIns="0" tIns="0" rIns="0" bIns="0" rtlCol="0" anchor="t">
            <a:spAutoFit/>
          </a:bodyPr>
          <a:lstStyle/>
          <a:p>
            <a:pPr algn="ctr">
              <a:lnSpc>
                <a:spcPts val="5820"/>
              </a:lnSpc>
            </a:pPr>
            <a:r>
              <a:rPr lang="en-US" sz="5545" b="1" spc="-277">
                <a:solidFill>
                  <a:srgbClr val="004AAD"/>
                </a:solidFill>
                <a:latin typeface="Open Sans 1 Ultra-Bold"/>
                <a:ea typeface="Open Sans 1 Ultra-Bold"/>
                <a:cs typeface="Open Sans 1 Ultra-Bold"/>
                <a:sym typeface="Open Sans 1 Ultra-Bold"/>
              </a:rPr>
              <a:t>Микросервисна архитектура и имплементација софтверског система паметне куће</a:t>
            </a:r>
            <a:endParaRPr lang="en-US" sz="5545" b="1" spc="-277">
              <a:solidFill>
                <a:srgbClr val="004AAD"/>
              </a:solidFill>
              <a:latin typeface="Open Sans 1 Ultra-Bold"/>
              <a:ea typeface="Open Sans 1 Ultra-Bold"/>
              <a:cs typeface="Open Sans 1 Ultra-Bold"/>
              <a:sym typeface="Open Sans 1 Ultra-Bold"/>
            </a:endParaRPr>
          </a:p>
        </p:txBody>
      </p:sp>
      <p:sp>
        <p:nvSpPr>
          <p:cNvPr id="5" name="TextBox 5"/>
          <p:cNvSpPr txBox="1"/>
          <p:nvPr/>
        </p:nvSpPr>
        <p:spPr>
          <a:xfrm>
            <a:off x="262105" y="8905916"/>
            <a:ext cx="8021299" cy="962025"/>
          </a:xfrm>
          <a:prstGeom prst="rect">
            <a:avLst/>
          </a:prstGeom>
        </p:spPr>
        <p:txBody>
          <a:bodyPr lIns="0" tIns="0" rIns="0" bIns="0" rtlCol="0" anchor="t">
            <a:spAutoFit/>
          </a:bodyPr>
          <a:lstStyle/>
          <a:p>
            <a:pPr algn="l">
              <a:lnSpc>
                <a:spcPts val="3600"/>
              </a:lnSpc>
            </a:pPr>
            <a:r>
              <a:rPr lang="en-US" sz="3000" b="1" spc="149">
                <a:solidFill>
                  <a:srgbClr val="EC8600">
                    <a:alpha val="93725"/>
                  </a:srgbClr>
                </a:solidFill>
                <a:latin typeface="Open Sans 1 Ultra-Bold"/>
                <a:ea typeface="Open Sans 1 Ultra-Bold"/>
                <a:cs typeface="Open Sans 1 Ultra-Bold"/>
                <a:sym typeface="Open Sans 1 Ultra-Bold"/>
              </a:rPr>
              <a:t>СТУДЕНТ:</a:t>
            </a:r>
            <a:endParaRPr lang="en-US" sz="3000" b="1" spc="149">
              <a:solidFill>
                <a:srgbClr val="EC8600">
                  <a:alpha val="93725"/>
                </a:srgbClr>
              </a:solidFill>
              <a:latin typeface="Open Sans 1 Ultra-Bold"/>
              <a:ea typeface="Open Sans 1 Ultra-Bold"/>
              <a:cs typeface="Open Sans 1 Ultra-Bold"/>
              <a:sym typeface="Open Sans 1 Ultra-Bold"/>
            </a:endParaRPr>
          </a:p>
          <a:p>
            <a:pPr marL="0" lvl="0" indent="0" algn="l">
              <a:lnSpc>
                <a:spcPts val="4200"/>
              </a:lnSpc>
            </a:pPr>
            <a:r>
              <a:rPr lang="en-US" sz="3500" b="1" spc="174">
                <a:solidFill>
                  <a:srgbClr val="EC8600">
                    <a:alpha val="93725"/>
                  </a:srgbClr>
                </a:solidFill>
                <a:latin typeface="Open Sans 1 Ultra-Bold"/>
                <a:ea typeface="Open Sans 1 Ultra-Bold"/>
                <a:cs typeface="Open Sans 1 Ultra-Bold"/>
                <a:sym typeface="Open Sans 1 Ultra-Bold"/>
              </a:rPr>
              <a:t>ВАСИЛИЈЕ ТОМОВИЋ 18450</a:t>
            </a:r>
            <a:endParaRPr lang="en-US" sz="3500" b="1" spc="174">
              <a:solidFill>
                <a:srgbClr val="EC8600">
                  <a:alpha val="93725"/>
                </a:srgbClr>
              </a:solidFill>
              <a:latin typeface="Open Sans 1 Ultra-Bold"/>
              <a:ea typeface="Open Sans 1 Ultra-Bold"/>
              <a:cs typeface="Open Sans 1 Ultra-Bold"/>
              <a:sym typeface="Open Sans 1 Ultra-Bold"/>
            </a:endParaRPr>
          </a:p>
        </p:txBody>
      </p:sp>
      <p:sp>
        <p:nvSpPr>
          <p:cNvPr id="6" name="TextBox 6"/>
          <p:cNvSpPr txBox="1"/>
          <p:nvPr/>
        </p:nvSpPr>
        <p:spPr>
          <a:xfrm>
            <a:off x="9843114" y="8905916"/>
            <a:ext cx="9080267" cy="962025"/>
          </a:xfrm>
          <a:prstGeom prst="rect">
            <a:avLst/>
          </a:prstGeom>
        </p:spPr>
        <p:txBody>
          <a:bodyPr lIns="0" tIns="0" rIns="0" bIns="0" rtlCol="0" anchor="t">
            <a:spAutoFit/>
          </a:bodyPr>
          <a:lstStyle/>
          <a:p>
            <a:pPr algn="l">
              <a:lnSpc>
                <a:spcPts val="3600"/>
              </a:lnSpc>
            </a:pPr>
            <a:r>
              <a:rPr lang="en-US" sz="3000" b="1" spc="149">
                <a:solidFill>
                  <a:srgbClr val="EC8600">
                    <a:alpha val="93725"/>
                  </a:srgbClr>
                </a:solidFill>
                <a:latin typeface="Open Sans 1 Ultra-Bold"/>
                <a:ea typeface="Open Sans 1 Ultra-Bold"/>
                <a:cs typeface="Open Sans 1 Ultra-Bold"/>
                <a:sym typeface="Open Sans 1 Ultra-Bold"/>
              </a:rPr>
              <a:t>МЕНТОР:</a:t>
            </a:r>
            <a:endParaRPr lang="en-US" sz="3000" b="1" spc="149">
              <a:solidFill>
                <a:srgbClr val="EC8600">
                  <a:alpha val="93725"/>
                </a:srgbClr>
              </a:solidFill>
              <a:latin typeface="Open Sans 1 Ultra-Bold"/>
              <a:ea typeface="Open Sans 1 Ultra-Bold"/>
              <a:cs typeface="Open Sans 1 Ultra-Bold"/>
              <a:sym typeface="Open Sans 1 Ultra-Bold"/>
            </a:endParaRPr>
          </a:p>
          <a:p>
            <a:pPr marL="0" lvl="0" indent="0" algn="l">
              <a:lnSpc>
                <a:spcPts val="4200"/>
              </a:lnSpc>
            </a:pPr>
            <a:r>
              <a:rPr lang="en-US" sz="3500" b="1" spc="174">
                <a:solidFill>
                  <a:srgbClr val="EC8600">
                    <a:alpha val="93725"/>
                  </a:srgbClr>
                </a:solidFill>
                <a:latin typeface="Open Sans 1 Ultra-Bold"/>
                <a:ea typeface="Open Sans 1 Ultra-Bold"/>
                <a:cs typeface="Open Sans 1 Ultra-Bold"/>
                <a:sym typeface="Open Sans 1 Ultra-Bold"/>
              </a:rPr>
              <a:t>ПРОФ. ДР ДРАГАН СТОЈАНОВИЋ</a:t>
            </a:r>
            <a:endParaRPr lang="en-US" sz="3500" b="1" spc="174">
              <a:solidFill>
                <a:srgbClr val="EC8600">
                  <a:alpha val="93725"/>
                </a:srgbClr>
              </a:solidFill>
              <a:latin typeface="Open Sans 1 Ultra-Bold"/>
              <a:ea typeface="Open Sans 1 Ultra-Bold"/>
              <a:cs typeface="Open Sans 1 Ultra-Bold"/>
              <a:sym typeface="Open Sans 1 Ul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621468" y="2034886"/>
            <a:ext cx="10057271" cy="0"/>
          </a:xfrm>
          <a:prstGeom prst="line">
            <a:avLst/>
          </a:prstGeom>
          <a:ln w="47625" cap="flat">
            <a:solidFill>
              <a:srgbClr val="004AAD"/>
            </a:solidFill>
            <a:prstDash val="solid"/>
            <a:headEnd type="none" w="sm" len="sm"/>
            <a:tailEnd type="none" w="sm" len="sm"/>
          </a:ln>
        </p:spPr>
      </p:sp>
      <p:sp>
        <p:nvSpPr>
          <p:cNvPr id="3" name="Freeform 3"/>
          <p:cNvSpPr/>
          <p:nvPr/>
        </p:nvSpPr>
        <p:spPr>
          <a:xfrm>
            <a:off x="621468" y="3466664"/>
            <a:ext cx="5094255" cy="5102893"/>
          </a:xfrm>
          <a:custGeom>
            <a:avLst/>
            <a:gdLst/>
            <a:ahLst/>
            <a:cxnLst/>
            <a:rect l="l" t="t" r="r" b="b"/>
            <a:pathLst>
              <a:path w="5094255" h="5102893">
                <a:moveTo>
                  <a:pt x="0" y="0"/>
                </a:moveTo>
                <a:lnTo>
                  <a:pt x="5094255" y="0"/>
                </a:lnTo>
                <a:lnTo>
                  <a:pt x="5094255" y="5102893"/>
                </a:lnTo>
                <a:lnTo>
                  <a:pt x="0" y="5102893"/>
                </a:lnTo>
                <a:lnTo>
                  <a:pt x="0" y="0"/>
                </a:lnTo>
                <a:close/>
              </a:path>
            </a:pathLst>
          </a:custGeom>
          <a:blipFill>
            <a:blip r:embed="rId1"/>
            <a:stretch>
              <a:fillRect l="-463" r="-463"/>
            </a:stretch>
          </a:blipFill>
        </p:spPr>
      </p:sp>
      <p:sp>
        <p:nvSpPr>
          <p:cNvPr id="4" name="Freeform 4"/>
          <p:cNvSpPr/>
          <p:nvPr/>
        </p:nvSpPr>
        <p:spPr>
          <a:xfrm>
            <a:off x="6636372" y="3466599"/>
            <a:ext cx="5102958" cy="5102958"/>
          </a:xfrm>
          <a:custGeom>
            <a:avLst/>
            <a:gdLst/>
            <a:ahLst/>
            <a:cxnLst/>
            <a:rect l="l" t="t" r="r" b="b"/>
            <a:pathLst>
              <a:path w="5102958" h="5102958">
                <a:moveTo>
                  <a:pt x="0" y="0"/>
                </a:moveTo>
                <a:lnTo>
                  <a:pt x="5102958" y="0"/>
                </a:lnTo>
                <a:lnTo>
                  <a:pt x="5102958" y="5102958"/>
                </a:lnTo>
                <a:lnTo>
                  <a:pt x="0" y="5102958"/>
                </a:lnTo>
                <a:lnTo>
                  <a:pt x="0" y="0"/>
                </a:lnTo>
                <a:close/>
              </a:path>
            </a:pathLst>
          </a:custGeom>
          <a:blipFill>
            <a:blip r:embed="rId2"/>
            <a:stretch>
              <a:fillRect/>
            </a:stretch>
          </a:blipFill>
        </p:spPr>
      </p:sp>
      <p:sp>
        <p:nvSpPr>
          <p:cNvPr id="5" name="Freeform 5"/>
          <p:cNvSpPr/>
          <p:nvPr/>
        </p:nvSpPr>
        <p:spPr>
          <a:xfrm>
            <a:off x="12663255" y="3466599"/>
            <a:ext cx="5102893" cy="5102893"/>
          </a:xfrm>
          <a:custGeom>
            <a:avLst/>
            <a:gdLst/>
            <a:ahLst/>
            <a:cxnLst/>
            <a:rect l="l" t="t" r="r" b="b"/>
            <a:pathLst>
              <a:path w="5102893" h="5102893">
                <a:moveTo>
                  <a:pt x="0" y="0"/>
                </a:moveTo>
                <a:lnTo>
                  <a:pt x="5102893" y="0"/>
                </a:lnTo>
                <a:lnTo>
                  <a:pt x="5102893" y="5102893"/>
                </a:lnTo>
                <a:lnTo>
                  <a:pt x="0" y="5102893"/>
                </a:lnTo>
                <a:lnTo>
                  <a:pt x="0" y="0"/>
                </a:lnTo>
                <a:close/>
              </a:path>
            </a:pathLst>
          </a:custGeom>
          <a:blipFill>
            <a:blip r:embed="rId3"/>
            <a:stretch>
              <a:fillRect/>
            </a:stretch>
          </a:blipFill>
        </p:spPr>
      </p:sp>
      <p:sp>
        <p:nvSpPr>
          <p:cNvPr id="6" name="TextBox 6"/>
          <p:cNvSpPr txBox="1"/>
          <p:nvPr/>
        </p:nvSpPr>
        <p:spPr>
          <a:xfrm>
            <a:off x="621468" y="561971"/>
            <a:ext cx="17045064" cy="1038232"/>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рада аларма</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621468" y="2034886"/>
            <a:ext cx="10057271" cy="0"/>
          </a:xfrm>
          <a:prstGeom prst="line">
            <a:avLst/>
          </a:prstGeom>
          <a:ln w="47625" cap="flat">
            <a:solidFill>
              <a:srgbClr val="004AAD"/>
            </a:solidFill>
            <a:prstDash val="solid"/>
            <a:headEnd type="none" w="sm" len="sm"/>
            <a:tailEnd type="none" w="sm" len="sm"/>
          </a:ln>
        </p:spPr>
      </p:sp>
      <p:pic>
        <p:nvPicPr>
          <p:cNvPr id="3" name="Picture 3">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t="22923" b="22923"/>
          <a:stretch>
            <a:fillRect/>
          </a:stretch>
        </p:blipFill>
        <p:spPr>
          <a:xfrm>
            <a:off x="5112671" y="2287630"/>
            <a:ext cx="7985035" cy="7689295"/>
          </a:xfrm>
          <a:prstGeom prst="rect">
            <a:avLst/>
          </a:prstGeom>
        </p:spPr>
      </p:pic>
      <p:sp>
        <p:nvSpPr>
          <p:cNvPr id="4" name="TextBox 4"/>
          <p:cNvSpPr txBox="1"/>
          <p:nvPr/>
        </p:nvSpPr>
        <p:spPr>
          <a:xfrm>
            <a:off x="621468" y="561971"/>
            <a:ext cx="17045064" cy="1038232"/>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рада аларма</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timing>
    <p:tnLst>
      <p:par>
        <p:cTn id="1" dur="indefinite" restart="never" nodeType="tmRoot">
          <p:childTnLst>
            <p:video>
              <p:cMediaNode vol="190000">
                <p:cTn id="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687088" y="2609754"/>
            <a:ext cx="7061904" cy="0"/>
          </a:xfrm>
          <a:prstGeom prst="line">
            <a:avLst/>
          </a:prstGeom>
          <a:ln w="47625" cap="flat">
            <a:solidFill>
              <a:srgbClr val="004AAD"/>
            </a:solidFill>
            <a:prstDash val="solid"/>
            <a:headEnd type="none" w="sm" len="sm"/>
            <a:tailEnd type="none" w="sm" len="sm"/>
          </a:ln>
        </p:spPr>
      </p:sp>
      <p:sp>
        <p:nvSpPr>
          <p:cNvPr id="3" name="Freeform 3"/>
          <p:cNvSpPr/>
          <p:nvPr/>
        </p:nvSpPr>
        <p:spPr>
          <a:xfrm>
            <a:off x="6499968" y="3811956"/>
            <a:ext cx="4774935" cy="5285789"/>
          </a:xfrm>
          <a:custGeom>
            <a:avLst/>
            <a:gdLst/>
            <a:ahLst/>
            <a:cxnLst/>
            <a:rect l="l" t="t" r="r" b="b"/>
            <a:pathLst>
              <a:path w="4774935" h="5285789">
                <a:moveTo>
                  <a:pt x="0" y="0"/>
                </a:moveTo>
                <a:lnTo>
                  <a:pt x="4774935" y="0"/>
                </a:lnTo>
                <a:lnTo>
                  <a:pt x="4774935" y="5285789"/>
                </a:lnTo>
                <a:lnTo>
                  <a:pt x="0" y="5285789"/>
                </a:lnTo>
                <a:lnTo>
                  <a:pt x="0" y="0"/>
                </a:lnTo>
                <a:close/>
              </a:path>
            </a:pathLst>
          </a:custGeom>
          <a:blipFill>
            <a:blip r:embed="rId1"/>
            <a:stretch>
              <a:fillRect l="-6970" t="-12648" r="-15524" b="-4293"/>
            </a:stretch>
          </a:blipFill>
        </p:spPr>
      </p:sp>
      <p:sp>
        <p:nvSpPr>
          <p:cNvPr id="4" name="Freeform 4"/>
          <p:cNvSpPr/>
          <p:nvPr/>
        </p:nvSpPr>
        <p:spPr>
          <a:xfrm>
            <a:off x="515571" y="3811956"/>
            <a:ext cx="4767719" cy="5285789"/>
          </a:xfrm>
          <a:custGeom>
            <a:avLst/>
            <a:gdLst/>
            <a:ahLst/>
            <a:cxnLst/>
            <a:rect l="l" t="t" r="r" b="b"/>
            <a:pathLst>
              <a:path w="4767719" h="5285789">
                <a:moveTo>
                  <a:pt x="0" y="0"/>
                </a:moveTo>
                <a:lnTo>
                  <a:pt x="4767719" y="0"/>
                </a:lnTo>
                <a:lnTo>
                  <a:pt x="4767719" y="5285789"/>
                </a:lnTo>
                <a:lnTo>
                  <a:pt x="0" y="5285789"/>
                </a:lnTo>
                <a:lnTo>
                  <a:pt x="0" y="0"/>
                </a:lnTo>
                <a:close/>
              </a:path>
            </a:pathLst>
          </a:custGeom>
          <a:blipFill>
            <a:blip r:embed="rId2"/>
            <a:stretch>
              <a:fillRect t="-18603" b="-1661"/>
            </a:stretch>
          </a:blipFill>
        </p:spPr>
      </p:sp>
      <p:sp>
        <p:nvSpPr>
          <p:cNvPr id="5" name="Freeform 5"/>
          <p:cNvSpPr/>
          <p:nvPr/>
        </p:nvSpPr>
        <p:spPr>
          <a:xfrm>
            <a:off x="12491581" y="3811956"/>
            <a:ext cx="4767719" cy="5285789"/>
          </a:xfrm>
          <a:custGeom>
            <a:avLst/>
            <a:gdLst/>
            <a:ahLst/>
            <a:cxnLst/>
            <a:rect l="l" t="t" r="r" b="b"/>
            <a:pathLst>
              <a:path w="4767719" h="5285789">
                <a:moveTo>
                  <a:pt x="0" y="0"/>
                </a:moveTo>
                <a:lnTo>
                  <a:pt x="4767719" y="0"/>
                </a:lnTo>
                <a:lnTo>
                  <a:pt x="4767719" y="5285789"/>
                </a:lnTo>
                <a:lnTo>
                  <a:pt x="0" y="5285789"/>
                </a:lnTo>
                <a:lnTo>
                  <a:pt x="0" y="0"/>
                </a:lnTo>
                <a:close/>
              </a:path>
            </a:pathLst>
          </a:custGeom>
          <a:blipFill>
            <a:blip r:embed="rId3"/>
            <a:stretch>
              <a:fillRect t="-17227" b="-3037"/>
            </a:stretch>
          </a:blipFill>
        </p:spPr>
      </p:sp>
      <p:sp>
        <p:nvSpPr>
          <p:cNvPr id="6" name="TextBox 6"/>
          <p:cNvSpPr txBox="1"/>
          <p:nvPr/>
        </p:nvSpPr>
        <p:spPr>
          <a:xfrm>
            <a:off x="621468" y="243446"/>
            <a:ext cx="18120375" cy="2038357"/>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успешне </a:t>
            </a:r>
            <a:endParaRPr lang="en-US" sz="7500" b="1" spc="-375">
              <a:solidFill>
                <a:srgbClr val="004AAD"/>
              </a:solidFill>
              <a:latin typeface="Open Sans 1 Ultra-Bold"/>
              <a:ea typeface="Open Sans 1 Ultra-Bold"/>
              <a:cs typeface="Open Sans 1 Ultra-Bold"/>
              <a:sym typeface="Open Sans 1 Ultra-Bold"/>
            </a:endParaRPr>
          </a:p>
          <a:p>
            <a:pPr algn="l">
              <a:lnSpc>
                <a:spcPts val="7875"/>
              </a:lnSpc>
            </a:pPr>
            <a:r>
              <a:rPr lang="en-US" sz="7500" b="1" spc="-375">
                <a:solidFill>
                  <a:srgbClr val="004AAD"/>
                </a:solidFill>
                <a:latin typeface="Open Sans 1 Ultra-Bold"/>
                <a:ea typeface="Open Sans 1 Ultra-Bold"/>
                <a:cs typeface="Open Sans 1 Ultra-Bold"/>
                <a:sym typeface="Open Sans 1 Ultra-Bold"/>
              </a:rPr>
              <a:t>аутентификације</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1094320" y="2791292"/>
            <a:ext cx="7061904" cy="0"/>
          </a:xfrm>
          <a:prstGeom prst="line">
            <a:avLst/>
          </a:prstGeom>
          <a:ln w="47625" cap="flat">
            <a:solidFill>
              <a:srgbClr val="004AAD"/>
            </a:solidFill>
            <a:prstDash val="solid"/>
            <a:headEnd type="none" w="sm" len="sm"/>
            <a:tailEnd type="none" w="sm" len="sm"/>
          </a:ln>
        </p:spPr>
      </p:sp>
      <p:pic>
        <p:nvPicPr>
          <p:cNvPr id="3" name="Picture 3">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l="4131" t="22794" r="4458" b="25735"/>
          <a:stretch>
            <a:fillRect/>
          </a:stretch>
        </p:blipFill>
        <p:spPr>
          <a:xfrm>
            <a:off x="5887448" y="3210673"/>
            <a:ext cx="6513105" cy="6521426"/>
          </a:xfrm>
          <a:prstGeom prst="rect">
            <a:avLst/>
          </a:prstGeom>
        </p:spPr>
      </p:pic>
      <p:sp>
        <p:nvSpPr>
          <p:cNvPr id="4" name="TextBox 4"/>
          <p:cNvSpPr txBox="1"/>
          <p:nvPr/>
        </p:nvSpPr>
        <p:spPr>
          <a:xfrm>
            <a:off x="1028700" y="424984"/>
            <a:ext cx="18120375" cy="2038357"/>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успешне </a:t>
            </a:r>
            <a:endParaRPr lang="en-US" sz="7500" b="1" spc="-375">
              <a:solidFill>
                <a:srgbClr val="004AAD"/>
              </a:solidFill>
              <a:latin typeface="Open Sans 1 Ultra-Bold"/>
              <a:ea typeface="Open Sans 1 Ultra-Bold"/>
              <a:cs typeface="Open Sans 1 Ultra-Bold"/>
              <a:sym typeface="Open Sans 1 Ultra-Bold"/>
            </a:endParaRPr>
          </a:p>
          <a:p>
            <a:pPr algn="l">
              <a:lnSpc>
                <a:spcPts val="7875"/>
              </a:lnSpc>
            </a:pPr>
            <a:r>
              <a:rPr lang="en-US" sz="7500" b="1" spc="-375">
                <a:solidFill>
                  <a:srgbClr val="004AAD"/>
                </a:solidFill>
                <a:latin typeface="Open Sans 1 Ultra-Bold"/>
                <a:ea typeface="Open Sans 1 Ultra-Bold"/>
                <a:cs typeface="Open Sans 1 Ultra-Bold"/>
                <a:sym typeface="Open Sans 1 Ultra-Bold"/>
              </a:rPr>
              <a:t>аутентификације</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flipV="1">
            <a:off x="687088" y="2609754"/>
            <a:ext cx="4762647" cy="0"/>
          </a:xfrm>
          <a:prstGeom prst="line">
            <a:avLst/>
          </a:prstGeom>
          <a:ln w="47625" cap="flat">
            <a:solidFill>
              <a:srgbClr val="004AAD"/>
            </a:solidFill>
            <a:prstDash val="solid"/>
            <a:headEnd type="none" w="sm" len="sm"/>
            <a:tailEnd type="none" w="sm" len="sm"/>
          </a:ln>
        </p:spPr>
      </p:sp>
      <p:sp>
        <p:nvSpPr>
          <p:cNvPr id="3" name="Freeform 3"/>
          <p:cNvSpPr/>
          <p:nvPr/>
        </p:nvSpPr>
        <p:spPr>
          <a:xfrm>
            <a:off x="6658349" y="3857154"/>
            <a:ext cx="5002191" cy="5003017"/>
          </a:xfrm>
          <a:custGeom>
            <a:avLst/>
            <a:gdLst/>
            <a:ahLst/>
            <a:cxnLst/>
            <a:rect l="l" t="t" r="r" b="b"/>
            <a:pathLst>
              <a:path w="5002191" h="5003017">
                <a:moveTo>
                  <a:pt x="0" y="0"/>
                </a:moveTo>
                <a:lnTo>
                  <a:pt x="5002191" y="0"/>
                </a:lnTo>
                <a:lnTo>
                  <a:pt x="5002191" y="5003017"/>
                </a:lnTo>
                <a:lnTo>
                  <a:pt x="0" y="5003017"/>
                </a:lnTo>
                <a:lnTo>
                  <a:pt x="0" y="0"/>
                </a:lnTo>
                <a:close/>
              </a:path>
            </a:pathLst>
          </a:custGeom>
          <a:blipFill>
            <a:blip r:embed="rId1"/>
            <a:stretch>
              <a:fillRect t="-33311"/>
            </a:stretch>
          </a:blipFill>
        </p:spPr>
      </p:sp>
      <p:sp>
        <p:nvSpPr>
          <p:cNvPr id="4" name="Freeform 4"/>
          <p:cNvSpPr/>
          <p:nvPr/>
        </p:nvSpPr>
        <p:spPr>
          <a:xfrm>
            <a:off x="12632090" y="3857154"/>
            <a:ext cx="5003365" cy="5003017"/>
          </a:xfrm>
          <a:custGeom>
            <a:avLst/>
            <a:gdLst/>
            <a:ahLst/>
            <a:cxnLst/>
            <a:rect l="l" t="t" r="r" b="b"/>
            <a:pathLst>
              <a:path w="5003365" h="5003017">
                <a:moveTo>
                  <a:pt x="0" y="0"/>
                </a:moveTo>
                <a:lnTo>
                  <a:pt x="5003365" y="0"/>
                </a:lnTo>
                <a:lnTo>
                  <a:pt x="5003365" y="5003017"/>
                </a:lnTo>
                <a:lnTo>
                  <a:pt x="0" y="5003017"/>
                </a:lnTo>
                <a:lnTo>
                  <a:pt x="0" y="0"/>
                </a:lnTo>
                <a:close/>
              </a:path>
            </a:pathLst>
          </a:custGeom>
          <a:blipFill>
            <a:blip r:embed="rId2"/>
            <a:stretch>
              <a:fillRect t="-31415" b="-1927"/>
            </a:stretch>
          </a:blipFill>
        </p:spPr>
      </p:sp>
      <p:sp>
        <p:nvSpPr>
          <p:cNvPr id="5" name="Freeform 5"/>
          <p:cNvSpPr/>
          <p:nvPr/>
        </p:nvSpPr>
        <p:spPr>
          <a:xfrm>
            <a:off x="687088" y="3857154"/>
            <a:ext cx="5002191" cy="5003017"/>
          </a:xfrm>
          <a:custGeom>
            <a:avLst/>
            <a:gdLst/>
            <a:ahLst/>
            <a:cxnLst/>
            <a:rect l="l" t="t" r="r" b="b"/>
            <a:pathLst>
              <a:path w="5002191" h="5003017">
                <a:moveTo>
                  <a:pt x="0" y="0"/>
                </a:moveTo>
                <a:lnTo>
                  <a:pt x="5002190" y="0"/>
                </a:lnTo>
                <a:lnTo>
                  <a:pt x="5002190" y="5003017"/>
                </a:lnTo>
                <a:lnTo>
                  <a:pt x="0" y="5003017"/>
                </a:lnTo>
                <a:lnTo>
                  <a:pt x="0" y="0"/>
                </a:lnTo>
                <a:close/>
              </a:path>
            </a:pathLst>
          </a:custGeom>
          <a:blipFill>
            <a:blip r:embed="rId3"/>
            <a:stretch>
              <a:fillRect t="-22524" b="-10786"/>
            </a:stretch>
          </a:blipFill>
        </p:spPr>
      </p:sp>
      <p:sp>
        <p:nvSpPr>
          <p:cNvPr id="6" name="TextBox 6"/>
          <p:cNvSpPr txBox="1"/>
          <p:nvPr/>
        </p:nvSpPr>
        <p:spPr>
          <a:xfrm>
            <a:off x="621468" y="243446"/>
            <a:ext cx="18120375" cy="2038357"/>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нормалног </a:t>
            </a:r>
            <a:endParaRPr lang="en-US" sz="7500" b="1" spc="-375">
              <a:solidFill>
                <a:srgbClr val="004AAD"/>
              </a:solidFill>
              <a:latin typeface="Open Sans 1 Ultra-Bold"/>
              <a:ea typeface="Open Sans 1 Ultra-Bold"/>
              <a:cs typeface="Open Sans 1 Ultra-Bold"/>
              <a:sym typeface="Open Sans 1 Ultra-Bold"/>
            </a:endParaRPr>
          </a:p>
          <a:p>
            <a:pPr algn="l">
              <a:lnSpc>
                <a:spcPts val="7875"/>
              </a:lnSpc>
            </a:pPr>
            <a:r>
              <a:rPr lang="en-US" sz="7500" b="1" spc="-375">
                <a:solidFill>
                  <a:srgbClr val="004AAD"/>
                </a:solidFill>
                <a:latin typeface="Open Sans 1 Ultra-Bold"/>
                <a:ea typeface="Open Sans 1 Ultra-Bold"/>
                <a:cs typeface="Open Sans 1 Ultra-Bold"/>
                <a:sym typeface="Open Sans 1 Ultra-Bold"/>
              </a:rPr>
              <a:t>режима рада</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763847" y="2777283"/>
            <a:ext cx="4762647" cy="0"/>
          </a:xfrm>
          <a:prstGeom prst="line">
            <a:avLst/>
          </a:prstGeom>
          <a:ln w="47625" cap="flat">
            <a:solidFill>
              <a:srgbClr val="004AAD"/>
            </a:solidFill>
            <a:prstDash val="solid"/>
            <a:headEnd type="none" w="sm" len="sm"/>
            <a:tailEnd type="none" w="sm" len="sm"/>
          </a:ln>
        </p:spPr>
      </p:sp>
      <p:pic>
        <p:nvPicPr>
          <p:cNvPr id="3" name="Picture 3">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l="9035" t="25000" r="7073" b="27757"/>
          <a:stretch>
            <a:fillRect/>
          </a:stretch>
        </p:blipFill>
        <p:spPr>
          <a:xfrm>
            <a:off x="1580765" y="3105895"/>
            <a:ext cx="6852207" cy="6861745"/>
          </a:xfrm>
          <a:prstGeom prst="rect">
            <a:avLst/>
          </a:prstGeom>
        </p:spPr>
      </p:pic>
      <p:pic>
        <p:nvPicPr>
          <p:cNvPr id="4" name="Picture 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rcRect l="209" t="14762" r="209" b="25020"/>
          <a:stretch>
            <a:fillRect/>
          </a:stretch>
        </p:blipFill>
        <p:spPr>
          <a:xfrm>
            <a:off x="10649247" y="3105895"/>
            <a:ext cx="6381237" cy="6861745"/>
          </a:xfrm>
          <a:prstGeom prst="rect">
            <a:avLst/>
          </a:prstGeom>
        </p:spPr>
      </p:pic>
      <p:sp>
        <p:nvSpPr>
          <p:cNvPr id="5" name="TextBox 5"/>
          <p:cNvSpPr txBox="1"/>
          <p:nvPr/>
        </p:nvSpPr>
        <p:spPr>
          <a:xfrm>
            <a:off x="698228" y="410974"/>
            <a:ext cx="18120375" cy="2038357"/>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нормалног </a:t>
            </a:r>
            <a:endParaRPr lang="en-US" sz="7500" b="1" spc="-375">
              <a:solidFill>
                <a:srgbClr val="004AAD"/>
              </a:solidFill>
              <a:latin typeface="Open Sans 1 Ultra-Bold"/>
              <a:ea typeface="Open Sans 1 Ultra-Bold"/>
              <a:cs typeface="Open Sans 1 Ultra-Bold"/>
              <a:sym typeface="Open Sans 1 Ultra-Bold"/>
            </a:endParaRPr>
          </a:p>
          <a:p>
            <a:pPr algn="l">
              <a:lnSpc>
                <a:spcPts val="7875"/>
              </a:lnSpc>
            </a:pPr>
            <a:r>
              <a:rPr lang="en-US" sz="7500" b="1" spc="-375">
                <a:solidFill>
                  <a:srgbClr val="004AAD"/>
                </a:solidFill>
                <a:latin typeface="Open Sans 1 Ultra-Bold"/>
                <a:ea typeface="Open Sans 1 Ultra-Bold"/>
                <a:cs typeface="Open Sans 1 Ultra-Bold"/>
                <a:sym typeface="Open Sans 1 Ultra-Bold"/>
              </a:rPr>
              <a:t>режима рада</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video>
              <p:cMediaNode vol="100000">
                <p:cTn id="3"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Freeform 2"/>
          <p:cNvSpPr/>
          <p:nvPr/>
        </p:nvSpPr>
        <p:spPr>
          <a:xfrm>
            <a:off x="6461544" y="3780395"/>
            <a:ext cx="5297151" cy="5298082"/>
          </a:xfrm>
          <a:custGeom>
            <a:avLst/>
            <a:gdLst/>
            <a:ahLst/>
            <a:cxnLst/>
            <a:rect l="l" t="t" r="r" b="b"/>
            <a:pathLst>
              <a:path w="5297151" h="5298082">
                <a:moveTo>
                  <a:pt x="0" y="0"/>
                </a:moveTo>
                <a:lnTo>
                  <a:pt x="5297151" y="0"/>
                </a:lnTo>
                <a:lnTo>
                  <a:pt x="5297151" y="5298082"/>
                </a:lnTo>
                <a:lnTo>
                  <a:pt x="0" y="5298082"/>
                </a:lnTo>
                <a:lnTo>
                  <a:pt x="0" y="0"/>
                </a:lnTo>
                <a:close/>
              </a:path>
            </a:pathLst>
          </a:custGeom>
          <a:blipFill>
            <a:blip r:embed="rId1"/>
            <a:stretch>
              <a:fillRect t="-22619" r="-6415" b="-19243"/>
            </a:stretch>
          </a:blipFill>
        </p:spPr>
      </p:sp>
      <p:sp>
        <p:nvSpPr>
          <p:cNvPr id="3" name="Freeform 3"/>
          <p:cNvSpPr/>
          <p:nvPr/>
        </p:nvSpPr>
        <p:spPr>
          <a:xfrm>
            <a:off x="12301620" y="3780395"/>
            <a:ext cx="5297151" cy="5298082"/>
          </a:xfrm>
          <a:custGeom>
            <a:avLst/>
            <a:gdLst/>
            <a:ahLst/>
            <a:cxnLst/>
            <a:rect l="l" t="t" r="r" b="b"/>
            <a:pathLst>
              <a:path w="5297151" h="5298082">
                <a:moveTo>
                  <a:pt x="0" y="0"/>
                </a:moveTo>
                <a:lnTo>
                  <a:pt x="5297150" y="0"/>
                </a:lnTo>
                <a:lnTo>
                  <a:pt x="5297150" y="5298082"/>
                </a:lnTo>
                <a:lnTo>
                  <a:pt x="0" y="5298082"/>
                </a:lnTo>
                <a:lnTo>
                  <a:pt x="0" y="0"/>
                </a:lnTo>
                <a:close/>
              </a:path>
            </a:pathLst>
          </a:custGeom>
          <a:blipFill>
            <a:blip r:embed="rId2"/>
            <a:stretch>
              <a:fillRect l="-5064" t="-33213" r="-1350" b="-8648"/>
            </a:stretch>
          </a:blipFill>
        </p:spPr>
      </p:sp>
      <p:sp>
        <p:nvSpPr>
          <p:cNvPr id="4" name="Freeform 4"/>
          <p:cNvSpPr/>
          <p:nvPr/>
        </p:nvSpPr>
        <p:spPr>
          <a:xfrm>
            <a:off x="621468" y="3780395"/>
            <a:ext cx="5297151" cy="5298082"/>
          </a:xfrm>
          <a:custGeom>
            <a:avLst/>
            <a:gdLst/>
            <a:ahLst/>
            <a:cxnLst/>
            <a:rect l="l" t="t" r="r" b="b"/>
            <a:pathLst>
              <a:path w="5297151" h="5298082">
                <a:moveTo>
                  <a:pt x="0" y="0"/>
                </a:moveTo>
                <a:lnTo>
                  <a:pt x="5297151" y="0"/>
                </a:lnTo>
                <a:lnTo>
                  <a:pt x="5297151" y="5298082"/>
                </a:lnTo>
                <a:lnTo>
                  <a:pt x="0" y="5298082"/>
                </a:lnTo>
                <a:lnTo>
                  <a:pt x="0" y="0"/>
                </a:lnTo>
                <a:close/>
              </a:path>
            </a:pathLst>
          </a:custGeom>
          <a:blipFill>
            <a:blip r:embed="rId3"/>
            <a:stretch>
              <a:fillRect l="-6077" t="-33760" r="-337" b="-8102"/>
            </a:stretch>
          </a:blipFill>
        </p:spPr>
      </p:sp>
      <p:sp>
        <p:nvSpPr>
          <p:cNvPr id="5" name="AutoShape 5"/>
          <p:cNvSpPr/>
          <p:nvPr/>
        </p:nvSpPr>
        <p:spPr>
          <a:xfrm>
            <a:off x="687088" y="2901664"/>
            <a:ext cx="7061904" cy="0"/>
          </a:xfrm>
          <a:prstGeom prst="line">
            <a:avLst/>
          </a:prstGeom>
          <a:ln w="47625" cap="flat">
            <a:solidFill>
              <a:srgbClr val="004AAD"/>
            </a:solidFill>
            <a:prstDash val="solid"/>
            <a:headEnd type="none" w="sm" len="sm"/>
            <a:tailEnd type="none" w="sm" len="sm"/>
          </a:ln>
        </p:spPr>
      </p:sp>
      <p:sp>
        <p:nvSpPr>
          <p:cNvPr id="6" name="TextBox 6"/>
          <p:cNvSpPr txBox="1"/>
          <p:nvPr/>
        </p:nvSpPr>
        <p:spPr>
          <a:xfrm>
            <a:off x="621468" y="535356"/>
            <a:ext cx="18120375" cy="2038357"/>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аутоматизације </a:t>
            </a:r>
            <a:endParaRPr lang="en-US" sz="7500" b="1" spc="-375">
              <a:solidFill>
                <a:srgbClr val="004AAD"/>
              </a:solidFill>
              <a:latin typeface="Open Sans 1 Ultra-Bold"/>
              <a:ea typeface="Open Sans 1 Ultra-Bold"/>
              <a:cs typeface="Open Sans 1 Ultra-Bold"/>
              <a:sym typeface="Open Sans 1 Ultra-Bold"/>
            </a:endParaRPr>
          </a:p>
          <a:p>
            <a:pPr algn="l">
              <a:lnSpc>
                <a:spcPts val="7875"/>
              </a:lnSpc>
            </a:pPr>
            <a:r>
              <a:rPr lang="en-US" sz="7500" b="1" spc="-375">
                <a:solidFill>
                  <a:srgbClr val="004AAD"/>
                </a:solidFill>
                <a:latin typeface="Open Sans 1 Ultra-Bold"/>
                <a:ea typeface="Open Sans 1 Ultra-Bold"/>
                <a:cs typeface="Open Sans 1 Ultra-Bold"/>
                <a:sym typeface="Open Sans 1 Ultra-Bold"/>
              </a:rPr>
              <a:t>актуатора</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2010.000000" end="747.765991"/>
                </p14:media>
              </p:ext>
            </p:extLst>
          </p:nvPr>
        </p:nvPicPr>
        <p:blipFill>
          <a:blip r:embed="rId3"/>
          <a:srcRect l="3028" t="20813" b="25484"/>
          <a:stretch>
            <a:fillRect/>
          </a:stretch>
        </p:blipFill>
        <p:spPr>
          <a:xfrm>
            <a:off x="5575041" y="2925477"/>
            <a:ext cx="7137918" cy="7029272"/>
          </a:xfrm>
          <a:prstGeom prst="rect">
            <a:avLst/>
          </a:prstGeom>
        </p:spPr>
      </p:pic>
      <p:sp>
        <p:nvSpPr>
          <p:cNvPr id="3" name="AutoShape 3"/>
          <p:cNvSpPr/>
          <p:nvPr/>
        </p:nvSpPr>
        <p:spPr>
          <a:xfrm>
            <a:off x="687088" y="2561734"/>
            <a:ext cx="7061904" cy="0"/>
          </a:xfrm>
          <a:prstGeom prst="line">
            <a:avLst/>
          </a:prstGeom>
          <a:ln w="47625" cap="flat">
            <a:solidFill>
              <a:srgbClr val="004AAD"/>
            </a:solidFill>
            <a:prstDash val="solid"/>
            <a:headEnd type="none" w="sm" len="sm"/>
            <a:tailEnd type="none" w="sm" len="sm"/>
          </a:ln>
        </p:spPr>
      </p:sp>
      <p:sp>
        <p:nvSpPr>
          <p:cNvPr id="4" name="TextBox 4"/>
          <p:cNvSpPr txBox="1"/>
          <p:nvPr/>
        </p:nvSpPr>
        <p:spPr>
          <a:xfrm>
            <a:off x="621468" y="195426"/>
            <a:ext cx="18120375" cy="2038357"/>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Сценарио аутоматизације </a:t>
            </a:r>
            <a:endParaRPr lang="en-US" sz="7500" b="1" spc="-375">
              <a:solidFill>
                <a:srgbClr val="004AAD"/>
              </a:solidFill>
              <a:latin typeface="Open Sans 1 Ultra-Bold"/>
              <a:ea typeface="Open Sans 1 Ultra-Bold"/>
              <a:cs typeface="Open Sans 1 Ultra-Bold"/>
              <a:sym typeface="Open Sans 1 Ultra-Bold"/>
            </a:endParaRPr>
          </a:p>
          <a:p>
            <a:pPr algn="l">
              <a:lnSpc>
                <a:spcPts val="7875"/>
              </a:lnSpc>
            </a:pPr>
            <a:r>
              <a:rPr lang="en-US" sz="7500" b="1" spc="-375">
                <a:solidFill>
                  <a:srgbClr val="004AAD"/>
                </a:solidFill>
                <a:latin typeface="Open Sans 1 Ultra-Bold"/>
                <a:ea typeface="Open Sans 1 Ultra-Bold"/>
                <a:cs typeface="Open Sans 1 Ultra-Bold"/>
                <a:sym typeface="Open Sans 1 Ultra-Bold"/>
              </a:rPr>
              <a:t>актуатора</a:t>
            </a:r>
            <a:endParaRPr lang="en-US" sz="7500" b="1" spc="-375">
              <a:solidFill>
                <a:srgbClr val="004AAD"/>
              </a:solidFill>
              <a:latin typeface="Open Sans 1 Ultra-Bold"/>
              <a:ea typeface="Open Sans 1 Ultra-Bold"/>
              <a:cs typeface="Open Sans 1 Ultra-Bold"/>
              <a:sym typeface="Open Sans 1 Ultra-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flipV="1">
            <a:off x="1028700" y="1278307"/>
            <a:ext cx="5231599" cy="0"/>
          </a:xfrm>
          <a:prstGeom prst="line">
            <a:avLst/>
          </a:prstGeom>
          <a:ln w="47625" cap="flat">
            <a:solidFill>
              <a:srgbClr val="004AAD"/>
            </a:solidFill>
            <a:prstDash val="solid"/>
            <a:headEnd type="none" w="sm" len="sm"/>
            <a:tailEnd type="none" w="sm" len="sm"/>
          </a:ln>
        </p:spPr>
      </p:sp>
      <p:sp>
        <p:nvSpPr>
          <p:cNvPr id="3" name="Freeform 3"/>
          <p:cNvSpPr/>
          <p:nvPr/>
        </p:nvSpPr>
        <p:spPr>
          <a:xfrm>
            <a:off x="2404657" y="1501995"/>
            <a:ext cx="13151196" cy="8630473"/>
          </a:xfrm>
          <a:custGeom>
            <a:avLst/>
            <a:gdLst/>
            <a:ahLst/>
            <a:cxnLst/>
            <a:rect l="l" t="t" r="r" b="b"/>
            <a:pathLst>
              <a:path w="13151196" h="8630473">
                <a:moveTo>
                  <a:pt x="0" y="0"/>
                </a:moveTo>
                <a:lnTo>
                  <a:pt x="13151196" y="0"/>
                </a:lnTo>
                <a:lnTo>
                  <a:pt x="13151196" y="8630472"/>
                </a:lnTo>
                <a:lnTo>
                  <a:pt x="0" y="8630472"/>
                </a:lnTo>
                <a:lnTo>
                  <a:pt x="0" y="0"/>
                </a:lnTo>
                <a:close/>
              </a:path>
            </a:pathLst>
          </a:custGeom>
          <a:blipFill>
            <a:blip r:embed="rId1"/>
            <a:stretch>
              <a:fillRect/>
            </a:stretch>
          </a:blipFill>
        </p:spPr>
      </p:sp>
      <p:sp>
        <p:nvSpPr>
          <p:cNvPr id="4" name="TextBox 4"/>
          <p:cNvSpPr txBox="1"/>
          <p:nvPr/>
        </p:nvSpPr>
        <p:spPr>
          <a:xfrm>
            <a:off x="1028700" y="216262"/>
            <a:ext cx="18120375" cy="1038232"/>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Bold"/>
                <a:ea typeface="Open Sans 1 Bold"/>
                <a:cs typeface="Open Sans 1 Bold"/>
                <a:sym typeface="Open Sans 1 Bold"/>
              </a:rPr>
              <a:t>Grafana</a:t>
            </a:r>
            <a:endParaRPr lang="en-US" sz="7500" b="1" spc="-375">
              <a:solidFill>
                <a:srgbClr val="004AAD"/>
              </a:solidFill>
              <a:latin typeface="Open Sans 1 Bold"/>
              <a:ea typeface="Open Sans 1 Bold"/>
              <a:cs typeface="Open Sans 1 Bold"/>
              <a:sym typeface="Open Sans 1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flipV="1">
            <a:off x="1028700" y="1807791"/>
            <a:ext cx="5231599" cy="0"/>
          </a:xfrm>
          <a:prstGeom prst="line">
            <a:avLst/>
          </a:prstGeom>
          <a:ln w="47625" cap="flat">
            <a:solidFill>
              <a:srgbClr val="004AAD"/>
            </a:solidFill>
            <a:prstDash val="solid"/>
            <a:headEnd type="none" w="sm" len="sm"/>
            <a:tailEnd type="none" w="sm" len="sm"/>
          </a:ln>
        </p:spPr>
      </p:sp>
      <p:sp>
        <p:nvSpPr>
          <p:cNvPr id="3" name="Freeform 3"/>
          <p:cNvSpPr/>
          <p:nvPr/>
        </p:nvSpPr>
        <p:spPr>
          <a:xfrm>
            <a:off x="222952" y="3588479"/>
            <a:ext cx="9102073" cy="6516995"/>
          </a:xfrm>
          <a:custGeom>
            <a:avLst/>
            <a:gdLst/>
            <a:ahLst/>
            <a:cxnLst/>
            <a:rect l="l" t="t" r="r" b="b"/>
            <a:pathLst>
              <a:path w="9102073" h="6516995">
                <a:moveTo>
                  <a:pt x="0" y="0"/>
                </a:moveTo>
                <a:lnTo>
                  <a:pt x="9102073" y="0"/>
                </a:lnTo>
                <a:lnTo>
                  <a:pt x="9102073" y="6516995"/>
                </a:lnTo>
                <a:lnTo>
                  <a:pt x="0" y="6516995"/>
                </a:lnTo>
                <a:lnTo>
                  <a:pt x="0" y="0"/>
                </a:lnTo>
                <a:close/>
              </a:path>
            </a:pathLst>
          </a:custGeom>
          <a:blipFill>
            <a:blip r:embed="rId1"/>
            <a:stretch>
              <a:fillRect r="-13907" b="-5596"/>
            </a:stretch>
          </a:blipFill>
        </p:spPr>
      </p:sp>
      <p:sp>
        <p:nvSpPr>
          <p:cNvPr id="4" name="Freeform 4"/>
          <p:cNvSpPr/>
          <p:nvPr/>
        </p:nvSpPr>
        <p:spPr>
          <a:xfrm>
            <a:off x="9459704" y="214713"/>
            <a:ext cx="8652228" cy="6113749"/>
          </a:xfrm>
          <a:custGeom>
            <a:avLst/>
            <a:gdLst/>
            <a:ahLst/>
            <a:cxnLst/>
            <a:rect l="l" t="t" r="r" b="b"/>
            <a:pathLst>
              <a:path w="8652228" h="6113749">
                <a:moveTo>
                  <a:pt x="0" y="0"/>
                </a:moveTo>
                <a:lnTo>
                  <a:pt x="8652228" y="0"/>
                </a:lnTo>
                <a:lnTo>
                  <a:pt x="8652228" y="6113750"/>
                </a:lnTo>
                <a:lnTo>
                  <a:pt x="0" y="6113750"/>
                </a:lnTo>
                <a:lnTo>
                  <a:pt x="0" y="0"/>
                </a:lnTo>
                <a:close/>
              </a:path>
            </a:pathLst>
          </a:custGeom>
          <a:blipFill>
            <a:blip r:embed="rId2"/>
            <a:stretch>
              <a:fillRect r="-8292"/>
            </a:stretch>
          </a:blipFill>
        </p:spPr>
      </p:sp>
      <p:sp>
        <p:nvSpPr>
          <p:cNvPr id="5" name="TextBox 5"/>
          <p:cNvSpPr txBox="1"/>
          <p:nvPr/>
        </p:nvSpPr>
        <p:spPr>
          <a:xfrm>
            <a:off x="1028700" y="745747"/>
            <a:ext cx="18120375" cy="1038232"/>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Bold"/>
                <a:ea typeface="Open Sans 1 Bold"/>
                <a:cs typeface="Open Sans 1 Bold"/>
                <a:sym typeface="Open Sans 1 Bold"/>
              </a:rPr>
              <a:t>Grafana</a:t>
            </a:r>
            <a:endParaRPr lang="en-US" sz="7500" b="1" spc="-375">
              <a:solidFill>
                <a:srgbClr val="004AAD"/>
              </a:solidFill>
              <a:latin typeface="Open Sans 1 Bold"/>
              <a:ea typeface="Open Sans 1 Bold"/>
              <a:cs typeface="Open Sans 1 Bold"/>
              <a:sym typeface="Open Sans 1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flipV="1">
            <a:off x="4688161" y="3198535"/>
            <a:ext cx="9002446" cy="0"/>
          </a:xfrm>
          <a:prstGeom prst="line">
            <a:avLst/>
          </a:prstGeom>
          <a:ln w="47625" cap="flat">
            <a:solidFill>
              <a:srgbClr val="004AAD"/>
            </a:solidFill>
            <a:prstDash val="solid"/>
            <a:headEnd type="none" w="sm" len="sm"/>
            <a:tailEnd type="none" w="sm" len="sm"/>
          </a:ln>
        </p:spPr>
      </p:sp>
      <p:sp>
        <p:nvSpPr>
          <p:cNvPr id="3" name="TextBox 3"/>
          <p:cNvSpPr txBox="1"/>
          <p:nvPr/>
        </p:nvSpPr>
        <p:spPr>
          <a:xfrm>
            <a:off x="5992427" y="834387"/>
            <a:ext cx="6303146" cy="1581138"/>
          </a:xfrm>
          <a:prstGeom prst="rect">
            <a:avLst/>
          </a:prstGeom>
        </p:spPr>
        <p:txBody>
          <a:bodyPr lIns="0" tIns="0" rIns="0" bIns="0" rtlCol="0" anchor="t">
            <a:spAutoFit/>
          </a:bodyPr>
          <a:lstStyle/>
          <a:p>
            <a:pPr algn="l">
              <a:lnSpc>
                <a:spcPts val="12075"/>
              </a:lnSpc>
            </a:pPr>
            <a:r>
              <a:rPr lang="en-US" sz="11500" b="1" spc="-574">
                <a:solidFill>
                  <a:srgbClr val="004AAD"/>
                </a:solidFill>
                <a:latin typeface="Open Sans 1 Ultra-Bold"/>
                <a:ea typeface="Open Sans 1 Ultra-Bold"/>
                <a:cs typeface="Open Sans 1 Ultra-Bold"/>
                <a:sym typeface="Open Sans 1 Ultra-Bold"/>
              </a:rPr>
              <a:t>Садржај</a:t>
            </a:r>
            <a:endParaRPr lang="en-US" sz="11500" b="1" spc="-574">
              <a:solidFill>
                <a:srgbClr val="004AAD"/>
              </a:solidFill>
              <a:latin typeface="Open Sans 1 Ultra-Bold"/>
              <a:ea typeface="Open Sans 1 Ultra-Bold"/>
              <a:cs typeface="Open Sans 1 Ultra-Bold"/>
              <a:sym typeface="Open Sans 1 Ultra-Bold"/>
            </a:endParaRPr>
          </a:p>
        </p:txBody>
      </p:sp>
      <p:sp>
        <p:nvSpPr>
          <p:cNvPr id="4" name="TextBox 4"/>
          <p:cNvSpPr txBox="1"/>
          <p:nvPr/>
        </p:nvSpPr>
        <p:spPr>
          <a:xfrm>
            <a:off x="2632151" y="4477672"/>
            <a:ext cx="4627471" cy="492551"/>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Увод</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5" name="TextBox 5"/>
          <p:cNvSpPr txBox="1"/>
          <p:nvPr/>
        </p:nvSpPr>
        <p:spPr>
          <a:xfrm>
            <a:off x="1028700" y="4482450"/>
            <a:ext cx="1021343"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01</a:t>
            </a:r>
            <a:endParaRPr lang="en-US" sz="3900" b="1" spc="-195">
              <a:solidFill>
                <a:srgbClr val="FF9100"/>
              </a:solidFill>
              <a:latin typeface="Open Sans 1 Bold"/>
              <a:ea typeface="Open Sans 1 Bold"/>
              <a:cs typeface="Open Sans 1 Bold"/>
              <a:sym typeface="Open Sans 1 Bold"/>
            </a:endParaRPr>
          </a:p>
        </p:txBody>
      </p:sp>
      <p:sp>
        <p:nvSpPr>
          <p:cNvPr id="6" name="TextBox 6"/>
          <p:cNvSpPr txBox="1"/>
          <p:nvPr/>
        </p:nvSpPr>
        <p:spPr>
          <a:xfrm>
            <a:off x="2632151" y="5396607"/>
            <a:ext cx="5092255" cy="975576"/>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Монолитна архитектура и Микросервиси</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7" name="TextBox 7"/>
          <p:cNvSpPr txBox="1"/>
          <p:nvPr/>
        </p:nvSpPr>
        <p:spPr>
          <a:xfrm>
            <a:off x="1028700" y="5642927"/>
            <a:ext cx="1021343" cy="527762"/>
          </a:xfrm>
          <a:prstGeom prst="rect">
            <a:avLst/>
          </a:prstGeom>
        </p:spPr>
        <p:txBody>
          <a:bodyPr lIns="0" tIns="0" rIns="0" bIns="0" rtlCol="0" anchor="t">
            <a:spAutoFit/>
          </a:bodyPr>
          <a:lstStyle/>
          <a:p>
            <a:pPr algn="l">
              <a:lnSpc>
                <a:spcPts val="3900"/>
              </a:lnSpc>
            </a:pPr>
            <a:r>
              <a:rPr lang="en-US" sz="3900" b="1" spc="-195">
                <a:solidFill>
                  <a:srgbClr val="FA8E00"/>
                </a:solidFill>
                <a:latin typeface="Open Sans 1 Bold"/>
                <a:ea typeface="Open Sans 1 Bold"/>
                <a:cs typeface="Open Sans 1 Bold"/>
                <a:sym typeface="Open Sans 1 Bold"/>
              </a:rPr>
              <a:t>02</a:t>
            </a:r>
            <a:endParaRPr lang="en-US" sz="3900" b="1" spc="-195">
              <a:solidFill>
                <a:srgbClr val="FA8E00"/>
              </a:solidFill>
              <a:latin typeface="Open Sans 1 Bold"/>
              <a:ea typeface="Open Sans 1 Bold"/>
              <a:cs typeface="Open Sans 1 Bold"/>
              <a:sym typeface="Open Sans 1 Bold"/>
            </a:endParaRPr>
          </a:p>
        </p:txBody>
      </p:sp>
      <p:sp>
        <p:nvSpPr>
          <p:cNvPr id="8" name="TextBox 8"/>
          <p:cNvSpPr txBox="1"/>
          <p:nvPr/>
        </p:nvSpPr>
        <p:spPr>
          <a:xfrm>
            <a:off x="2632151" y="6557056"/>
            <a:ext cx="5497653" cy="975576"/>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Предности и недостаци микросервисне архитектуре</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9" name="TextBox 9"/>
          <p:cNvSpPr txBox="1"/>
          <p:nvPr/>
        </p:nvSpPr>
        <p:spPr>
          <a:xfrm>
            <a:off x="1028700" y="6803347"/>
            <a:ext cx="1021343"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03</a:t>
            </a:r>
            <a:endParaRPr lang="en-US" sz="3900" b="1" spc="-195">
              <a:solidFill>
                <a:srgbClr val="FF9100"/>
              </a:solidFill>
              <a:latin typeface="Open Sans 1 Bold"/>
              <a:ea typeface="Open Sans 1 Bold"/>
              <a:cs typeface="Open Sans 1 Bold"/>
              <a:sym typeface="Open Sans 1 Bold"/>
            </a:endParaRPr>
          </a:p>
        </p:txBody>
      </p:sp>
      <p:sp>
        <p:nvSpPr>
          <p:cNvPr id="10" name="TextBox 10"/>
          <p:cNvSpPr txBox="1"/>
          <p:nvPr/>
        </p:nvSpPr>
        <p:spPr>
          <a:xfrm>
            <a:off x="2632151" y="7959017"/>
            <a:ext cx="4627471" cy="492551"/>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IoT уређаји</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11" name="TextBox 11"/>
          <p:cNvSpPr txBox="1"/>
          <p:nvPr/>
        </p:nvSpPr>
        <p:spPr>
          <a:xfrm>
            <a:off x="1028700" y="7963795"/>
            <a:ext cx="1021343"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04</a:t>
            </a:r>
            <a:endParaRPr lang="en-US" sz="3900" b="1" spc="-195">
              <a:solidFill>
                <a:srgbClr val="FF9100"/>
              </a:solidFill>
              <a:latin typeface="Open Sans 1 Bold"/>
              <a:ea typeface="Open Sans 1 Bold"/>
              <a:cs typeface="Open Sans 1 Bold"/>
              <a:sym typeface="Open Sans 1 Bold"/>
            </a:endParaRPr>
          </a:p>
        </p:txBody>
      </p:sp>
      <p:sp>
        <p:nvSpPr>
          <p:cNvPr id="12" name="TextBox 12"/>
          <p:cNvSpPr txBox="1"/>
          <p:nvPr/>
        </p:nvSpPr>
        <p:spPr>
          <a:xfrm>
            <a:off x="9377929" y="4553872"/>
            <a:ext cx="1021343"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05</a:t>
            </a:r>
            <a:endParaRPr lang="en-US" sz="3900" b="1" spc="-195">
              <a:solidFill>
                <a:srgbClr val="FF9100"/>
              </a:solidFill>
              <a:latin typeface="Open Sans 1 Bold"/>
              <a:ea typeface="Open Sans 1 Bold"/>
              <a:cs typeface="Open Sans 1 Bold"/>
              <a:sym typeface="Open Sans 1 Bold"/>
            </a:endParaRPr>
          </a:p>
        </p:txBody>
      </p:sp>
      <p:sp>
        <p:nvSpPr>
          <p:cNvPr id="13" name="TextBox 13"/>
          <p:cNvSpPr txBox="1"/>
          <p:nvPr/>
        </p:nvSpPr>
        <p:spPr>
          <a:xfrm>
            <a:off x="9377929" y="5650742"/>
            <a:ext cx="1029596"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06</a:t>
            </a:r>
            <a:endParaRPr lang="en-US" sz="3900" b="1" spc="-195">
              <a:solidFill>
                <a:srgbClr val="FF9100"/>
              </a:solidFill>
              <a:latin typeface="Open Sans 1 Bold"/>
              <a:ea typeface="Open Sans 1 Bold"/>
              <a:cs typeface="Open Sans 1 Bold"/>
              <a:sym typeface="Open Sans 1 Bold"/>
            </a:endParaRPr>
          </a:p>
        </p:txBody>
      </p:sp>
      <p:sp>
        <p:nvSpPr>
          <p:cNvPr id="14" name="TextBox 14"/>
          <p:cNvSpPr txBox="1"/>
          <p:nvPr/>
        </p:nvSpPr>
        <p:spPr>
          <a:xfrm>
            <a:off x="10984768" y="5574542"/>
            <a:ext cx="5326955" cy="492551"/>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IoT апликације</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15" name="TextBox 15"/>
          <p:cNvSpPr txBox="1"/>
          <p:nvPr/>
        </p:nvSpPr>
        <p:spPr>
          <a:xfrm>
            <a:off x="9377929" y="6811191"/>
            <a:ext cx="1029596"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07</a:t>
            </a:r>
            <a:endParaRPr lang="en-US" sz="3900" b="1" spc="-195">
              <a:solidFill>
                <a:srgbClr val="FF9100"/>
              </a:solidFill>
              <a:latin typeface="Open Sans 1 Bold"/>
              <a:ea typeface="Open Sans 1 Bold"/>
              <a:cs typeface="Open Sans 1 Bold"/>
              <a:sym typeface="Open Sans 1 Bold"/>
            </a:endParaRPr>
          </a:p>
        </p:txBody>
      </p:sp>
      <p:sp>
        <p:nvSpPr>
          <p:cNvPr id="16" name="TextBox 16"/>
          <p:cNvSpPr txBox="1"/>
          <p:nvPr/>
        </p:nvSpPr>
        <p:spPr>
          <a:xfrm>
            <a:off x="10984768" y="6549212"/>
            <a:ext cx="6527530" cy="975576"/>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MySweetHome - микросервисни систем паметне куће</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17" name="TextBox 17"/>
          <p:cNvSpPr txBox="1"/>
          <p:nvPr/>
        </p:nvSpPr>
        <p:spPr>
          <a:xfrm>
            <a:off x="9377929" y="7971639"/>
            <a:ext cx="1029596" cy="527818"/>
          </a:xfrm>
          <a:prstGeom prst="rect">
            <a:avLst/>
          </a:prstGeom>
        </p:spPr>
        <p:txBody>
          <a:bodyPr lIns="0" tIns="0" rIns="0" bIns="0" rtlCol="0" anchor="t">
            <a:spAutoFit/>
          </a:bodyPr>
          <a:lstStyle/>
          <a:p>
            <a:pPr algn="l">
              <a:lnSpc>
                <a:spcPts val="3900"/>
              </a:lnSpc>
            </a:pPr>
            <a:r>
              <a:rPr lang="en-US" sz="3900" b="1" spc="-195">
                <a:solidFill>
                  <a:srgbClr val="FF9100"/>
                </a:solidFill>
                <a:latin typeface="Open Sans 1 Bold"/>
                <a:ea typeface="Open Sans 1 Bold"/>
                <a:cs typeface="Open Sans 1 Bold"/>
                <a:sym typeface="Open Sans 1 Bold"/>
              </a:rPr>
              <a:t>08</a:t>
            </a:r>
            <a:endParaRPr lang="en-US" sz="3900" b="1" spc="-195">
              <a:solidFill>
                <a:srgbClr val="FF9100"/>
              </a:solidFill>
              <a:latin typeface="Open Sans 1 Bold"/>
              <a:ea typeface="Open Sans 1 Bold"/>
              <a:cs typeface="Open Sans 1 Bold"/>
              <a:sym typeface="Open Sans 1 Bold"/>
            </a:endParaRPr>
          </a:p>
        </p:txBody>
      </p:sp>
      <p:sp>
        <p:nvSpPr>
          <p:cNvPr id="18" name="TextBox 18"/>
          <p:cNvSpPr txBox="1"/>
          <p:nvPr/>
        </p:nvSpPr>
        <p:spPr>
          <a:xfrm>
            <a:off x="10988550" y="8022594"/>
            <a:ext cx="6146616" cy="492551"/>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Сценарио извршења система</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19" name="TextBox 19"/>
          <p:cNvSpPr txBox="1"/>
          <p:nvPr/>
        </p:nvSpPr>
        <p:spPr>
          <a:xfrm>
            <a:off x="10981381" y="4549094"/>
            <a:ext cx="5092255" cy="492551"/>
          </a:xfrm>
          <a:prstGeom prst="rect">
            <a:avLst/>
          </a:prstGeom>
        </p:spPr>
        <p:txBody>
          <a:bodyPr lIns="0" tIns="0" rIns="0" bIns="0" rtlCol="0" anchor="t">
            <a:spAutoFit/>
          </a:bodyPr>
          <a:lstStyle/>
          <a:p>
            <a:pPr algn="l">
              <a:lnSpc>
                <a:spcPts val="3900"/>
              </a:lnSpc>
              <a:spcBef>
                <a:spcPct val="0"/>
              </a:spcBef>
            </a:pPr>
            <a:r>
              <a:rPr lang="en-US" sz="3250" spc="-81">
                <a:solidFill>
                  <a:srgbClr val="000000"/>
                </a:solidFill>
                <a:latin typeface="Open Sans 2" panose="020B0606030504020204"/>
                <a:ea typeface="Open Sans 2" panose="020B0606030504020204"/>
                <a:cs typeface="Open Sans 2" panose="020B0606030504020204"/>
                <a:sym typeface="Open Sans 2" panose="020B0606030504020204"/>
              </a:rPr>
              <a:t>Архитектура IoT система</a:t>
            </a:r>
            <a:endParaRPr lang="en-US" sz="3250" spc="-81">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729" y="-448654"/>
            <a:ext cx="18646729" cy="10735654"/>
          </a:xfrm>
          <a:custGeom>
            <a:avLst/>
            <a:gdLst/>
            <a:ahLst/>
            <a:cxnLst/>
            <a:rect l="l" t="t" r="r" b="b"/>
            <a:pathLst>
              <a:path w="18646729" h="10735654">
                <a:moveTo>
                  <a:pt x="0" y="0"/>
                </a:moveTo>
                <a:lnTo>
                  <a:pt x="18646729" y="0"/>
                </a:lnTo>
                <a:lnTo>
                  <a:pt x="18646729" y="10735654"/>
                </a:lnTo>
                <a:lnTo>
                  <a:pt x="0" y="10735654"/>
                </a:lnTo>
                <a:lnTo>
                  <a:pt x="0" y="0"/>
                </a:lnTo>
                <a:close/>
              </a:path>
            </a:pathLst>
          </a:custGeom>
          <a:blipFill>
            <a:blip r:embed="rId1">
              <a:alphaModFix amt="18000"/>
            </a:blip>
            <a:stretch>
              <a:fillRect l="-1063" r="-1063"/>
            </a:stretch>
          </a:blipFill>
        </p:spPr>
      </p:sp>
      <p:sp>
        <p:nvSpPr>
          <p:cNvPr id="3" name="TextBox 3"/>
          <p:cNvSpPr txBox="1"/>
          <p:nvPr/>
        </p:nvSpPr>
        <p:spPr>
          <a:xfrm>
            <a:off x="1028700" y="4551614"/>
            <a:ext cx="16469147" cy="1581138"/>
          </a:xfrm>
          <a:prstGeom prst="rect">
            <a:avLst/>
          </a:prstGeom>
        </p:spPr>
        <p:txBody>
          <a:bodyPr lIns="0" tIns="0" rIns="0" bIns="0" rtlCol="0" anchor="t">
            <a:spAutoFit/>
          </a:bodyPr>
          <a:lstStyle/>
          <a:p>
            <a:pPr algn="ctr">
              <a:lnSpc>
                <a:spcPts val="12075"/>
              </a:lnSpc>
            </a:pPr>
            <a:r>
              <a:rPr lang="en-US" sz="11500" b="1" spc="-287">
                <a:solidFill>
                  <a:srgbClr val="004AAD"/>
                </a:solidFill>
                <a:latin typeface="Open Sans 1 Ultra-Bold"/>
                <a:ea typeface="Open Sans 1 Ultra-Bold"/>
                <a:cs typeface="Open Sans 1 Ultra-Bold"/>
                <a:sym typeface="Open Sans 1 Ultra-Bold"/>
              </a:rPr>
              <a:t>Хвала на пажњи!</a:t>
            </a:r>
            <a:endParaRPr lang="en-US" sz="11500" b="1" spc="-287">
              <a:solidFill>
                <a:srgbClr val="004AAD"/>
              </a:solidFill>
              <a:latin typeface="Open Sans 1 Ultra-Bold"/>
              <a:ea typeface="Open Sans 1 Ultra-Bold"/>
              <a:cs typeface="Open Sans 1 Ultra-Bold"/>
              <a:sym typeface="Open Sans 1 Ul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grpSp>
        <p:nvGrpSpPr>
          <p:cNvPr id="2" name="Group 2"/>
          <p:cNvGrpSpPr/>
          <p:nvPr/>
        </p:nvGrpSpPr>
        <p:grpSpPr>
          <a:xfrm rot="0">
            <a:off x="-330887" y="-425312"/>
            <a:ext cx="20514584" cy="10712312"/>
            <a:chOff x="0" y="0"/>
            <a:chExt cx="5403018" cy="2821350"/>
          </a:xfrm>
        </p:grpSpPr>
        <p:sp>
          <p:nvSpPr>
            <p:cNvPr id="3" name="Freeform 3"/>
            <p:cNvSpPr/>
            <p:nvPr/>
          </p:nvSpPr>
          <p:spPr>
            <a:xfrm>
              <a:off x="0" y="0"/>
              <a:ext cx="5403018" cy="2821350"/>
            </a:xfrm>
            <a:custGeom>
              <a:avLst/>
              <a:gdLst/>
              <a:ahLst/>
              <a:cxnLst/>
              <a:rect l="l" t="t" r="r" b="b"/>
              <a:pathLst>
                <a:path w="5403018" h="2821350">
                  <a:moveTo>
                    <a:pt x="0" y="0"/>
                  </a:moveTo>
                  <a:lnTo>
                    <a:pt x="5403018" y="0"/>
                  </a:lnTo>
                  <a:lnTo>
                    <a:pt x="5403018" y="2821350"/>
                  </a:lnTo>
                  <a:lnTo>
                    <a:pt x="0" y="2821350"/>
                  </a:lnTo>
                  <a:close/>
                </a:path>
              </a:pathLst>
            </a:custGeom>
            <a:solidFill>
              <a:srgbClr val="004AAD"/>
            </a:solidFill>
          </p:spPr>
        </p:sp>
        <p:sp>
          <p:nvSpPr>
            <p:cNvPr id="4" name="TextBox 4"/>
            <p:cNvSpPr txBox="1"/>
            <p:nvPr/>
          </p:nvSpPr>
          <p:spPr>
            <a:xfrm>
              <a:off x="0" y="0"/>
              <a:ext cx="5403018" cy="2821350"/>
            </a:xfrm>
            <a:prstGeom prst="rect">
              <a:avLst/>
            </a:prstGeom>
          </p:spPr>
          <p:txBody>
            <a:bodyPr lIns="50800" tIns="50800" rIns="50800" bIns="50800" rtlCol="0" anchor="ctr"/>
            <a:lstStyle/>
            <a:p>
              <a:pPr algn="ctr">
                <a:lnSpc>
                  <a:spcPts val="3000"/>
                </a:lnSpc>
              </a:pPr>
            </a:p>
          </p:txBody>
        </p:sp>
      </p:grpSp>
      <p:grpSp>
        <p:nvGrpSpPr>
          <p:cNvPr id="5" name="Group 5"/>
          <p:cNvGrpSpPr/>
          <p:nvPr/>
        </p:nvGrpSpPr>
        <p:grpSpPr>
          <a:xfrm rot="0">
            <a:off x="9033419" y="4122237"/>
            <a:ext cx="8584188" cy="5136063"/>
            <a:chOff x="0" y="0"/>
            <a:chExt cx="11445583" cy="6848083"/>
          </a:xfrm>
        </p:grpSpPr>
        <p:pic>
          <p:nvPicPr>
            <p:cNvPr id="6" name="Picture 6"/>
            <p:cNvPicPr>
              <a:picLocks noChangeAspect="1"/>
            </p:cNvPicPr>
            <p:nvPr/>
          </p:nvPicPr>
          <p:blipFill>
            <a:blip r:embed="rId1"/>
            <a:srcRect l="4455" r="4455"/>
            <a:stretch>
              <a:fillRect/>
            </a:stretch>
          </p:blipFill>
          <p:spPr>
            <a:xfrm>
              <a:off x="0" y="0"/>
              <a:ext cx="11445583" cy="6848083"/>
            </a:xfrm>
            <a:prstGeom prst="rect">
              <a:avLst/>
            </a:prstGeom>
          </p:spPr>
        </p:pic>
      </p:grpSp>
      <p:sp>
        <p:nvSpPr>
          <p:cNvPr id="7" name="AutoShape 7"/>
          <p:cNvSpPr/>
          <p:nvPr/>
        </p:nvSpPr>
        <p:spPr>
          <a:xfrm>
            <a:off x="1028700" y="2562224"/>
            <a:ext cx="5183019" cy="0"/>
          </a:xfrm>
          <a:prstGeom prst="line">
            <a:avLst/>
          </a:prstGeom>
          <a:ln w="47625" cap="flat">
            <a:solidFill>
              <a:srgbClr val="FAFCFF"/>
            </a:solidFill>
            <a:prstDash val="solid"/>
            <a:headEnd type="none" w="sm" len="sm"/>
            <a:tailEnd type="none" w="sm" len="sm"/>
          </a:ln>
        </p:spPr>
      </p:sp>
      <p:sp>
        <p:nvSpPr>
          <p:cNvPr id="8" name="Freeform 8"/>
          <p:cNvSpPr/>
          <p:nvPr/>
        </p:nvSpPr>
        <p:spPr>
          <a:xfrm>
            <a:off x="591938" y="4122237"/>
            <a:ext cx="7708912" cy="5136063"/>
          </a:xfrm>
          <a:custGeom>
            <a:avLst/>
            <a:gdLst/>
            <a:ahLst/>
            <a:cxnLst/>
            <a:rect l="l" t="t" r="r" b="b"/>
            <a:pathLst>
              <a:path w="7708912" h="5136063">
                <a:moveTo>
                  <a:pt x="0" y="0"/>
                </a:moveTo>
                <a:lnTo>
                  <a:pt x="7708912" y="0"/>
                </a:lnTo>
                <a:lnTo>
                  <a:pt x="7708912" y="5136063"/>
                </a:lnTo>
                <a:lnTo>
                  <a:pt x="0" y="5136063"/>
                </a:lnTo>
                <a:lnTo>
                  <a:pt x="0" y="0"/>
                </a:lnTo>
                <a:close/>
              </a:path>
            </a:pathLst>
          </a:custGeom>
          <a:blipFill>
            <a:blip r:embed="rId2"/>
            <a:stretch>
              <a:fillRect/>
            </a:stretch>
          </a:blipFill>
        </p:spPr>
      </p:sp>
      <p:sp>
        <p:nvSpPr>
          <p:cNvPr id="9" name="TextBox 9"/>
          <p:cNvSpPr txBox="1"/>
          <p:nvPr/>
        </p:nvSpPr>
        <p:spPr>
          <a:xfrm>
            <a:off x="1028700" y="1152525"/>
            <a:ext cx="8115300" cy="1074425"/>
          </a:xfrm>
          <a:prstGeom prst="rect">
            <a:avLst/>
          </a:prstGeom>
        </p:spPr>
        <p:txBody>
          <a:bodyPr lIns="0" tIns="0" rIns="0" bIns="0" rtlCol="0" anchor="t">
            <a:spAutoFit/>
          </a:bodyPr>
          <a:lstStyle/>
          <a:p>
            <a:pPr algn="l">
              <a:lnSpc>
                <a:spcPts val="8295"/>
              </a:lnSpc>
            </a:pPr>
            <a:r>
              <a:rPr lang="en-US" sz="7900" b="1" spc="-395">
                <a:solidFill>
                  <a:srgbClr val="FAFCFF"/>
                </a:solidFill>
                <a:latin typeface="Open Sans 1 Ultra-Bold"/>
                <a:ea typeface="Open Sans 1 Ultra-Bold"/>
                <a:cs typeface="Open Sans 1 Ultra-Bold"/>
                <a:sym typeface="Open Sans 1 Ultra-Bold"/>
              </a:rPr>
              <a:t>Увод</a:t>
            </a:r>
            <a:endParaRPr lang="en-US" sz="7900" b="1" spc="-395">
              <a:solidFill>
                <a:srgbClr val="FAFCFF"/>
              </a:solidFill>
              <a:latin typeface="Open Sans 1 Ultra-Bold"/>
              <a:ea typeface="Open Sans 1 Ultra-Bold"/>
              <a:cs typeface="Open Sans 1 Ultra-Bold"/>
              <a:sym typeface="Open Sans 1 Ul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9378904" cy="10287000"/>
            <a:chOff x="0" y="0"/>
            <a:chExt cx="5103909" cy="2709333"/>
          </a:xfrm>
        </p:grpSpPr>
        <p:sp>
          <p:nvSpPr>
            <p:cNvPr id="3" name="Freeform 3"/>
            <p:cNvSpPr/>
            <p:nvPr/>
          </p:nvSpPr>
          <p:spPr>
            <a:xfrm>
              <a:off x="0" y="0"/>
              <a:ext cx="5103909" cy="2709333"/>
            </a:xfrm>
            <a:custGeom>
              <a:avLst/>
              <a:gdLst/>
              <a:ahLst/>
              <a:cxnLst/>
              <a:rect l="l" t="t" r="r" b="b"/>
              <a:pathLst>
                <a:path w="5103909" h="2709333">
                  <a:moveTo>
                    <a:pt x="0" y="0"/>
                  </a:moveTo>
                  <a:lnTo>
                    <a:pt x="5103909" y="0"/>
                  </a:lnTo>
                  <a:lnTo>
                    <a:pt x="5103909" y="2709333"/>
                  </a:lnTo>
                  <a:lnTo>
                    <a:pt x="0" y="2709333"/>
                  </a:lnTo>
                  <a:close/>
                </a:path>
              </a:pathLst>
            </a:custGeom>
            <a:solidFill>
              <a:srgbClr val="004AAD"/>
            </a:solidFill>
          </p:spPr>
        </p:sp>
        <p:sp>
          <p:nvSpPr>
            <p:cNvPr id="4" name="TextBox 4"/>
            <p:cNvSpPr txBox="1"/>
            <p:nvPr/>
          </p:nvSpPr>
          <p:spPr>
            <a:xfrm>
              <a:off x="0" y="0"/>
              <a:ext cx="5103909" cy="2709333"/>
            </a:xfrm>
            <a:prstGeom prst="rect">
              <a:avLst/>
            </a:prstGeom>
          </p:spPr>
          <p:txBody>
            <a:bodyPr lIns="50800" tIns="50800" rIns="50800" bIns="50800" rtlCol="0" anchor="ctr"/>
            <a:lstStyle/>
            <a:p>
              <a:pPr algn="ctr">
                <a:lnSpc>
                  <a:spcPts val="3000"/>
                </a:lnSpc>
              </a:pPr>
            </a:p>
          </p:txBody>
        </p:sp>
      </p:grpSp>
      <p:sp>
        <p:nvSpPr>
          <p:cNvPr id="5" name="Freeform 5"/>
          <p:cNvSpPr/>
          <p:nvPr/>
        </p:nvSpPr>
        <p:spPr>
          <a:xfrm>
            <a:off x="741733" y="3152300"/>
            <a:ext cx="16804533" cy="6633010"/>
          </a:xfrm>
          <a:custGeom>
            <a:avLst/>
            <a:gdLst/>
            <a:ahLst/>
            <a:cxnLst/>
            <a:rect l="l" t="t" r="r" b="b"/>
            <a:pathLst>
              <a:path w="16804533" h="6633010">
                <a:moveTo>
                  <a:pt x="0" y="0"/>
                </a:moveTo>
                <a:lnTo>
                  <a:pt x="16804534" y="0"/>
                </a:lnTo>
                <a:lnTo>
                  <a:pt x="16804534" y="6633010"/>
                </a:lnTo>
                <a:lnTo>
                  <a:pt x="0" y="6633010"/>
                </a:lnTo>
                <a:lnTo>
                  <a:pt x="0" y="0"/>
                </a:lnTo>
                <a:close/>
              </a:path>
            </a:pathLst>
          </a:custGeom>
          <a:blipFill>
            <a:blip r:embed="rId1"/>
            <a:stretch>
              <a:fillRect t="-26673"/>
            </a:stretch>
          </a:blipFill>
        </p:spPr>
      </p:sp>
      <p:sp>
        <p:nvSpPr>
          <p:cNvPr id="6" name="Freeform 6"/>
          <p:cNvSpPr/>
          <p:nvPr/>
        </p:nvSpPr>
        <p:spPr>
          <a:xfrm>
            <a:off x="8195390" y="954231"/>
            <a:ext cx="948610" cy="997225"/>
          </a:xfrm>
          <a:custGeom>
            <a:avLst/>
            <a:gdLst/>
            <a:ahLst/>
            <a:cxnLst/>
            <a:rect l="l" t="t" r="r" b="b"/>
            <a:pathLst>
              <a:path w="948610" h="997225">
                <a:moveTo>
                  <a:pt x="0" y="0"/>
                </a:moveTo>
                <a:lnTo>
                  <a:pt x="948610" y="0"/>
                </a:lnTo>
                <a:lnTo>
                  <a:pt x="948610" y="997225"/>
                </a:lnTo>
                <a:lnTo>
                  <a:pt x="0" y="997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9945720" y="913224"/>
            <a:ext cx="7313580" cy="1038232"/>
          </a:xfrm>
          <a:prstGeom prst="rect">
            <a:avLst/>
          </a:prstGeom>
        </p:spPr>
        <p:txBody>
          <a:bodyPr lIns="0" tIns="0" rIns="0" bIns="0" rtlCol="0" anchor="t">
            <a:spAutoFit/>
          </a:bodyPr>
          <a:lstStyle/>
          <a:p>
            <a:pPr algn="l">
              <a:lnSpc>
                <a:spcPts val="7875"/>
              </a:lnSpc>
            </a:pPr>
            <a:r>
              <a:rPr lang="en-US" sz="7500" b="1" spc="-375">
                <a:solidFill>
                  <a:srgbClr val="FAFCFF"/>
                </a:solidFill>
                <a:latin typeface="Open Sans 1 Ultra-Bold"/>
                <a:ea typeface="Open Sans 1 Ultra-Bold"/>
                <a:cs typeface="Open Sans 1 Ultra-Bold"/>
                <a:sym typeface="Open Sans 1 Ultra-Bold"/>
              </a:rPr>
              <a:t>Микросервиси</a:t>
            </a:r>
            <a:endParaRPr lang="en-US" sz="7500" b="1" spc="-375">
              <a:solidFill>
                <a:srgbClr val="FAFCFF"/>
              </a:solidFill>
              <a:latin typeface="Open Sans 1 Ultra-Bold"/>
              <a:ea typeface="Open Sans 1 Ultra-Bold"/>
              <a:cs typeface="Open Sans 1 Ultra-Bold"/>
              <a:sym typeface="Open Sans 1 Ultra-Bold"/>
            </a:endParaRPr>
          </a:p>
        </p:txBody>
      </p:sp>
      <p:sp>
        <p:nvSpPr>
          <p:cNvPr id="8" name="TextBox 8"/>
          <p:cNvSpPr txBox="1"/>
          <p:nvPr/>
        </p:nvSpPr>
        <p:spPr>
          <a:xfrm>
            <a:off x="1053823" y="413162"/>
            <a:ext cx="6563074" cy="2038357"/>
          </a:xfrm>
          <a:prstGeom prst="rect">
            <a:avLst/>
          </a:prstGeom>
        </p:spPr>
        <p:txBody>
          <a:bodyPr lIns="0" tIns="0" rIns="0" bIns="0" rtlCol="0" anchor="t">
            <a:spAutoFit/>
          </a:bodyPr>
          <a:lstStyle/>
          <a:p>
            <a:pPr algn="ctr">
              <a:lnSpc>
                <a:spcPts val="7875"/>
              </a:lnSpc>
            </a:pPr>
            <a:r>
              <a:rPr lang="en-US" sz="7500" b="1" spc="-375">
                <a:solidFill>
                  <a:srgbClr val="FFFFFF"/>
                </a:solidFill>
                <a:latin typeface="Open Sans 1 Ultra-Bold"/>
                <a:ea typeface="Open Sans 1 Ultra-Bold"/>
                <a:cs typeface="Open Sans 1 Ultra-Bold"/>
                <a:sym typeface="Open Sans 1 Ultra-Bold"/>
              </a:rPr>
              <a:t>Монолитна архитектура</a:t>
            </a:r>
            <a:endParaRPr lang="en-US" sz="7500" b="1" spc="-375">
              <a:solidFill>
                <a:srgbClr val="FFFFFF"/>
              </a:solidFill>
              <a:latin typeface="Open Sans 1 Ultra-Bold"/>
              <a:ea typeface="Open Sans 1 Ultra-Bold"/>
              <a:cs typeface="Open Sans 1 Ultra-Bold"/>
              <a:sym typeface="Open Sans 1 Ul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TextBox 2"/>
          <p:cNvSpPr txBox="1"/>
          <p:nvPr/>
        </p:nvSpPr>
        <p:spPr>
          <a:xfrm>
            <a:off x="10443030" y="583742"/>
            <a:ext cx="7313580" cy="1038232"/>
          </a:xfrm>
          <a:prstGeom prst="rect">
            <a:avLst/>
          </a:prstGeom>
        </p:spPr>
        <p:txBody>
          <a:bodyPr lIns="0" tIns="0" rIns="0" bIns="0" rtlCol="0" anchor="t">
            <a:spAutoFit/>
          </a:bodyPr>
          <a:lstStyle/>
          <a:p>
            <a:pPr algn="l">
              <a:lnSpc>
                <a:spcPts val="7875"/>
              </a:lnSpc>
            </a:pPr>
            <a:r>
              <a:rPr lang="en-US" sz="7500" b="1" spc="-375">
                <a:solidFill>
                  <a:srgbClr val="004AAD"/>
                </a:solidFill>
                <a:latin typeface="Open Sans 1 Ultra-Bold"/>
                <a:ea typeface="Open Sans 1 Ultra-Bold"/>
                <a:cs typeface="Open Sans 1 Ultra-Bold"/>
                <a:sym typeface="Open Sans 1 Ultra-Bold"/>
              </a:rPr>
              <a:t>Недостаци</a:t>
            </a:r>
            <a:endParaRPr lang="en-US" sz="7500" b="1" spc="-375">
              <a:solidFill>
                <a:srgbClr val="004AAD"/>
              </a:solidFill>
              <a:latin typeface="Open Sans 1 Ultra-Bold"/>
              <a:ea typeface="Open Sans 1 Ultra-Bold"/>
              <a:cs typeface="Open Sans 1 Ultra-Bold"/>
              <a:sym typeface="Open Sans 1 Ultra-Bold"/>
            </a:endParaRPr>
          </a:p>
        </p:txBody>
      </p:sp>
      <p:sp>
        <p:nvSpPr>
          <p:cNvPr id="3" name="TextBox 3"/>
          <p:cNvSpPr txBox="1"/>
          <p:nvPr/>
        </p:nvSpPr>
        <p:spPr>
          <a:xfrm>
            <a:off x="1383306" y="583742"/>
            <a:ext cx="8539970" cy="1038232"/>
          </a:xfrm>
          <a:prstGeom prst="rect">
            <a:avLst/>
          </a:prstGeom>
        </p:spPr>
        <p:txBody>
          <a:bodyPr lIns="0" tIns="0" rIns="0" bIns="0" rtlCol="0" anchor="t">
            <a:spAutoFit/>
          </a:bodyPr>
          <a:lstStyle/>
          <a:p>
            <a:pPr algn="ctr">
              <a:lnSpc>
                <a:spcPts val="7875"/>
              </a:lnSpc>
            </a:pPr>
            <a:r>
              <a:rPr lang="en-US" sz="7500" b="1" spc="-375">
                <a:solidFill>
                  <a:srgbClr val="004AAD"/>
                </a:solidFill>
                <a:latin typeface="Open Sans 1 Ultra-Bold"/>
                <a:ea typeface="Open Sans 1 Ultra-Bold"/>
                <a:cs typeface="Open Sans 1 Ultra-Bold"/>
                <a:sym typeface="Open Sans 1 Ultra-Bold"/>
              </a:rPr>
              <a:t>Предности        и</a:t>
            </a:r>
            <a:endParaRPr lang="en-US" sz="7500" b="1" spc="-375">
              <a:solidFill>
                <a:srgbClr val="004AAD"/>
              </a:solidFill>
              <a:latin typeface="Open Sans 1 Ultra-Bold"/>
              <a:ea typeface="Open Sans 1 Ultra-Bold"/>
              <a:cs typeface="Open Sans 1 Ultra-Bold"/>
              <a:sym typeface="Open Sans 1 Ultra-Bold"/>
            </a:endParaRPr>
          </a:p>
        </p:txBody>
      </p:sp>
      <p:sp>
        <p:nvSpPr>
          <p:cNvPr id="4" name="TextBox 4"/>
          <p:cNvSpPr txBox="1"/>
          <p:nvPr/>
        </p:nvSpPr>
        <p:spPr>
          <a:xfrm>
            <a:off x="4799558" y="1409884"/>
            <a:ext cx="8688884" cy="771525"/>
          </a:xfrm>
          <a:prstGeom prst="rect">
            <a:avLst/>
          </a:prstGeom>
        </p:spPr>
        <p:txBody>
          <a:bodyPr lIns="0" tIns="0" rIns="0" bIns="0" rtlCol="0" anchor="t">
            <a:spAutoFit/>
          </a:bodyPr>
          <a:lstStyle/>
          <a:p>
            <a:pPr algn="ctr">
              <a:lnSpc>
                <a:spcPts val="6300"/>
              </a:lnSpc>
            </a:pPr>
            <a:r>
              <a:rPr lang="en-US" sz="4500" b="1">
                <a:solidFill>
                  <a:srgbClr val="004AAD"/>
                </a:solidFill>
                <a:latin typeface="Open Sans 2 Bold" panose="020B0806030504020204"/>
                <a:ea typeface="Open Sans 2 Bold" panose="020B0806030504020204"/>
                <a:cs typeface="Open Sans 2 Bold" panose="020B0806030504020204"/>
                <a:sym typeface="Open Sans 2 Bold" panose="020B0806030504020204"/>
              </a:rPr>
              <a:t>микросервисне архитектуре</a:t>
            </a:r>
            <a:endParaRPr lang="en-US" sz="4500" b="1">
              <a:solidFill>
                <a:srgbClr val="004AAD"/>
              </a:solidFill>
              <a:latin typeface="Open Sans 2 Bold" panose="020B0806030504020204"/>
              <a:ea typeface="Open Sans 2 Bold" panose="020B0806030504020204"/>
              <a:cs typeface="Open Sans 2 Bold" panose="020B0806030504020204"/>
              <a:sym typeface="Open Sans 2 Bold" panose="020B0806030504020204"/>
            </a:endParaRPr>
          </a:p>
        </p:txBody>
      </p:sp>
      <p:grpSp>
        <p:nvGrpSpPr>
          <p:cNvPr id="5" name="Group 5"/>
          <p:cNvGrpSpPr/>
          <p:nvPr/>
        </p:nvGrpSpPr>
        <p:grpSpPr>
          <a:xfrm rot="5400000">
            <a:off x="5208270" y="-2653030"/>
            <a:ext cx="7871460" cy="19248755"/>
            <a:chOff x="0" y="0"/>
            <a:chExt cx="2106924" cy="5069676"/>
          </a:xfrm>
        </p:grpSpPr>
        <p:sp>
          <p:nvSpPr>
            <p:cNvPr id="6" name="Freeform 6"/>
            <p:cNvSpPr/>
            <p:nvPr/>
          </p:nvSpPr>
          <p:spPr>
            <a:xfrm>
              <a:off x="0" y="0"/>
              <a:ext cx="2106900" cy="5069676"/>
            </a:xfrm>
            <a:custGeom>
              <a:avLst/>
              <a:gdLst/>
              <a:ahLst/>
              <a:cxnLst/>
              <a:rect l="l" t="t" r="r" b="b"/>
              <a:pathLst>
                <a:path w="2106900" h="5069676">
                  <a:moveTo>
                    <a:pt x="0" y="0"/>
                  </a:moveTo>
                  <a:lnTo>
                    <a:pt x="2106900" y="0"/>
                  </a:lnTo>
                  <a:lnTo>
                    <a:pt x="2106900" y="5069676"/>
                  </a:lnTo>
                  <a:lnTo>
                    <a:pt x="0" y="5069676"/>
                  </a:lnTo>
                  <a:close/>
                </a:path>
              </a:pathLst>
            </a:custGeom>
            <a:solidFill>
              <a:srgbClr val="004AAD"/>
            </a:solidFill>
          </p:spPr>
        </p:sp>
        <p:sp>
          <p:nvSpPr>
            <p:cNvPr id="7" name="TextBox 7"/>
            <p:cNvSpPr txBox="1"/>
            <p:nvPr/>
          </p:nvSpPr>
          <p:spPr>
            <a:xfrm>
              <a:off x="37964" y="0"/>
              <a:ext cx="2068960" cy="5069631"/>
            </a:xfrm>
            <a:prstGeom prst="rect">
              <a:avLst/>
            </a:prstGeom>
          </p:spPr>
          <p:txBody>
            <a:bodyPr lIns="50800" tIns="50800" rIns="50800" bIns="50800" rtlCol="0" anchor="ctr"/>
            <a:lstStyle/>
            <a:p>
              <a:pPr algn="ctr">
                <a:lnSpc>
                  <a:spcPts val="3000"/>
                </a:lnSpc>
              </a:pPr>
            </a:p>
          </p:txBody>
        </p:sp>
      </p:grpSp>
      <p:sp>
        <p:nvSpPr>
          <p:cNvPr id="8" name="AutoShape 8"/>
          <p:cNvSpPr/>
          <p:nvPr/>
        </p:nvSpPr>
        <p:spPr>
          <a:xfrm flipV="1">
            <a:off x="9120188" y="3992729"/>
            <a:ext cx="0" cy="5183019"/>
          </a:xfrm>
          <a:prstGeom prst="line">
            <a:avLst/>
          </a:prstGeom>
          <a:ln w="47625" cap="flat">
            <a:solidFill>
              <a:srgbClr val="FAFCFF"/>
            </a:solidFill>
            <a:prstDash val="solid"/>
            <a:headEnd type="none" w="sm" len="sm"/>
            <a:tailEnd type="none" w="sm" len="sm"/>
          </a:ln>
        </p:spPr>
      </p:sp>
      <p:sp>
        <p:nvSpPr>
          <p:cNvPr id="9" name="TextBox 9"/>
          <p:cNvSpPr txBox="1"/>
          <p:nvPr/>
        </p:nvSpPr>
        <p:spPr>
          <a:xfrm>
            <a:off x="291157" y="3916529"/>
            <a:ext cx="8591145" cy="4939660"/>
          </a:xfrm>
          <a:prstGeom prst="rect">
            <a:avLst/>
          </a:prstGeom>
        </p:spPr>
        <p:txBody>
          <a:bodyPr lIns="0" tIns="0" rIns="0" bIns="0" rtlCol="0" anchor="t">
            <a:spAutoFit/>
          </a:bodyPr>
          <a:lstStyle/>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скалабилност</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640"/>
              </a:lnSpc>
            </a:pPr>
          </a:p>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агилни развој</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640"/>
              </a:lnSpc>
            </a:pPr>
          </a:p>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хетерогеност технологија</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640"/>
              </a:lnSpc>
            </a:pPr>
          </a:p>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поузданост</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p:txBody>
      </p:sp>
      <p:sp>
        <p:nvSpPr>
          <p:cNvPr id="10" name="TextBox 10"/>
          <p:cNvSpPr txBox="1"/>
          <p:nvPr/>
        </p:nvSpPr>
        <p:spPr>
          <a:xfrm>
            <a:off x="9593793" y="3916529"/>
            <a:ext cx="8162818" cy="4939660"/>
          </a:xfrm>
          <a:prstGeom prst="rect">
            <a:avLst/>
          </a:prstGeom>
        </p:spPr>
        <p:txBody>
          <a:bodyPr lIns="0" tIns="0" rIns="0" bIns="0" rtlCol="0" anchor="t">
            <a:spAutoFit/>
          </a:bodyPr>
          <a:lstStyle/>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комплексност система</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640"/>
              </a:lnSpc>
            </a:pPr>
          </a:p>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умрежавање</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640"/>
              </a:lnSpc>
            </a:pPr>
          </a:p>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конзистентност података</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640"/>
              </a:lnSpc>
            </a:pPr>
          </a:p>
          <a:p>
            <a:pPr marL="869950" lvl="1" indent="-434975" algn="l">
              <a:lnSpc>
                <a:spcPts val="5640"/>
              </a:lnSpc>
              <a:buFont typeface="Arial" panose="020B0604020202020204"/>
              <a:buChar char="•"/>
            </a:pPr>
            <a:r>
              <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rPr>
              <a:t>over-engineering</a:t>
            </a:r>
            <a:endParaRPr lang="en-US" sz="4030" b="1">
              <a:solidFill>
                <a:srgbClr val="FAFCFF"/>
              </a:solidFill>
              <a:latin typeface="Open Sans 2 Bold" panose="020B0806030504020204"/>
              <a:ea typeface="Open Sans 2 Bold" panose="020B0806030504020204"/>
              <a:cs typeface="Open Sans 2 Bold" panose="020B0806030504020204"/>
              <a:sym typeface="Open Sans 2 Bold" panose="020B08060305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Freeform 2"/>
          <p:cNvSpPr/>
          <p:nvPr/>
        </p:nvSpPr>
        <p:spPr>
          <a:xfrm>
            <a:off x="11875545" y="4642423"/>
            <a:ext cx="5759773" cy="5644577"/>
          </a:xfrm>
          <a:custGeom>
            <a:avLst/>
            <a:gdLst/>
            <a:ahLst/>
            <a:cxnLst/>
            <a:rect l="l" t="t" r="r" b="b"/>
            <a:pathLst>
              <a:path w="5759773" h="5644577">
                <a:moveTo>
                  <a:pt x="0" y="0"/>
                </a:moveTo>
                <a:lnTo>
                  <a:pt x="5759773" y="0"/>
                </a:lnTo>
                <a:lnTo>
                  <a:pt x="5759773" y="5644577"/>
                </a:lnTo>
                <a:lnTo>
                  <a:pt x="0" y="5644577"/>
                </a:lnTo>
                <a:lnTo>
                  <a:pt x="0" y="0"/>
                </a:lnTo>
                <a:close/>
              </a:path>
            </a:pathLst>
          </a:custGeom>
          <a:blipFill>
            <a:blip r:embed="rId1"/>
            <a:stretch>
              <a:fillRect/>
            </a:stretch>
          </a:blipFill>
        </p:spPr>
      </p:sp>
      <p:sp>
        <p:nvSpPr>
          <p:cNvPr id="3" name="TextBox 3"/>
          <p:cNvSpPr txBox="1"/>
          <p:nvPr/>
        </p:nvSpPr>
        <p:spPr>
          <a:xfrm>
            <a:off x="8828104" y="751072"/>
            <a:ext cx="8115300" cy="1470652"/>
          </a:xfrm>
          <a:prstGeom prst="rect">
            <a:avLst/>
          </a:prstGeom>
        </p:spPr>
        <p:txBody>
          <a:bodyPr lIns="0" tIns="0" rIns="0" bIns="0" rtlCol="0" anchor="t">
            <a:spAutoFit/>
          </a:bodyPr>
          <a:lstStyle/>
          <a:p>
            <a:pPr algn="l">
              <a:lnSpc>
                <a:spcPts val="11235"/>
              </a:lnSpc>
            </a:pPr>
            <a:r>
              <a:rPr lang="en-US" sz="10700" b="1" spc="-534">
                <a:solidFill>
                  <a:srgbClr val="004AAD"/>
                </a:solidFill>
                <a:latin typeface="Open Sans 1 Ultra-Bold"/>
                <a:ea typeface="Open Sans 1 Ultra-Bold"/>
                <a:cs typeface="Open Sans 1 Ultra-Bold"/>
                <a:sym typeface="Open Sans 1 Ultra-Bold"/>
              </a:rPr>
              <a:t>IoT уређаји</a:t>
            </a:r>
            <a:endParaRPr lang="en-US" sz="10700" b="1" spc="-534">
              <a:solidFill>
                <a:srgbClr val="004AAD"/>
              </a:solidFill>
              <a:latin typeface="Open Sans 1 Ultra-Bold"/>
              <a:ea typeface="Open Sans 1 Ultra-Bold"/>
              <a:cs typeface="Open Sans 1 Ultra-Bold"/>
              <a:sym typeface="Open Sans 1 Ultra-Bold"/>
            </a:endParaRPr>
          </a:p>
        </p:txBody>
      </p:sp>
      <p:sp>
        <p:nvSpPr>
          <p:cNvPr id="4" name="TextBox 4"/>
          <p:cNvSpPr txBox="1"/>
          <p:nvPr/>
        </p:nvSpPr>
        <p:spPr>
          <a:xfrm>
            <a:off x="475488" y="4106332"/>
            <a:ext cx="11092336" cy="3674110"/>
          </a:xfrm>
          <a:prstGeom prst="rect">
            <a:avLst/>
          </a:prstGeom>
        </p:spPr>
        <p:txBody>
          <a:bodyPr lIns="0" tIns="0" rIns="0" bIns="0" rtlCol="0" anchor="t">
            <a:spAutoFit/>
          </a:bodyPr>
          <a:lstStyle/>
          <a:p>
            <a:pPr algn="ctr">
              <a:lnSpc>
                <a:spcPts val="5730"/>
              </a:lnSpc>
            </a:pPr>
            <a:r>
              <a:rPr lang="en-US" sz="3700" spc="-92">
                <a:solidFill>
                  <a:srgbClr val="000000"/>
                </a:solidFill>
                <a:latin typeface="Open Sans 2" panose="020B0606030504020204"/>
                <a:ea typeface="Open Sans 2" panose="020B0606030504020204"/>
                <a:cs typeface="Open Sans 2" panose="020B0606030504020204"/>
                <a:sym typeface="Open Sans 2" panose="020B0606030504020204"/>
              </a:rPr>
              <a:t>IoT је концепт </a:t>
            </a:r>
            <a:r>
              <a:rPr lang="sr-Cyrl-RS" altLang="en-US" sz="3700" spc="-92">
                <a:solidFill>
                  <a:srgbClr val="000000"/>
                </a:solidFill>
                <a:latin typeface="Open Sans 2" panose="020B0606030504020204"/>
                <a:ea typeface="Open Sans 2" panose="020B0606030504020204"/>
                <a:cs typeface="Open Sans 2" panose="020B0606030504020204"/>
                <a:sym typeface="Open Sans 2" panose="020B0606030504020204"/>
              </a:rPr>
              <a:t>у коме су </a:t>
            </a:r>
            <a:r>
              <a:rPr lang="en-US" sz="3700" spc="-92">
                <a:solidFill>
                  <a:srgbClr val="000000"/>
                </a:solidFill>
                <a:latin typeface="Open Sans 2" panose="020B0606030504020204"/>
                <a:ea typeface="Open Sans 2" panose="020B0606030504020204"/>
                <a:cs typeface="Open Sans 2" panose="020B0606030504020204"/>
                <a:sym typeface="Open Sans 2" panose="020B0606030504020204"/>
              </a:rPr>
              <a:t>физички уређаји – сензори, актуатори и  други “паметни”</a:t>
            </a:r>
            <a:r>
              <a:rPr lang="sr-Cyrl-RS" altLang="en-US" sz="3700" spc="-92">
                <a:solidFill>
                  <a:srgbClr val="000000"/>
                </a:solidFill>
                <a:latin typeface="Open Sans 2" panose="020B0606030504020204"/>
                <a:ea typeface="Open Sans 2" panose="020B0606030504020204"/>
                <a:cs typeface="Open Sans 2" panose="020B0606030504020204"/>
                <a:sym typeface="Open Sans 2" panose="020B0606030504020204"/>
              </a:rPr>
              <a:t> </a:t>
            </a:r>
            <a:r>
              <a:rPr lang="en-US" sz="3700" spc="-92">
                <a:solidFill>
                  <a:srgbClr val="000000"/>
                </a:solidFill>
                <a:latin typeface="Open Sans 2" panose="020B0606030504020204"/>
                <a:ea typeface="Open Sans 2" panose="020B0606030504020204"/>
                <a:cs typeface="Open Sans 2" panose="020B0606030504020204"/>
                <a:sym typeface="Open Sans 2" panose="020B0606030504020204"/>
              </a:rPr>
              <a:t>објекти, повезани на мрежу, могу да размењују податке и да буду даљински контролисани.</a:t>
            </a:r>
            <a:endParaRPr lang="en-US" sz="3700" spc="-92">
              <a:solidFill>
                <a:srgbClr val="000000"/>
              </a:solidFill>
              <a:latin typeface="Open Sans 2" panose="020B0606030504020204"/>
              <a:ea typeface="Open Sans 2" panose="020B0606030504020204"/>
              <a:cs typeface="Open Sans 2" panose="020B0606030504020204"/>
              <a:sym typeface="Open Sans 2" panose="020B0606030504020204"/>
            </a:endParaRPr>
          </a:p>
          <a:p>
            <a:pPr algn="ctr">
              <a:lnSpc>
                <a:spcPts val="5730"/>
              </a:lnSpc>
            </a:pPr>
            <a:r>
              <a:rPr lang="en-US" sz="3700" spc="-92">
                <a:solidFill>
                  <a:srgbClr val="000000"/>
                </a:solidFill>
                <a:latin typeface="Open Sans 2" panose="020B0606030504020204"/>
                <a:ea typeface="Open Sans 2" panose="020B0606030504020204"/>
                <a:cs typeface="Open Sans 2" panose="020B0606030504020204"/>
                <a:sym typeface="Open Sans 2" panose="020B0606030504020204"/>
              </a:rPr>
              <a:t> </a:t>
            </a:r>
            <a:endParaRPr lang="en-US" sz="3700" spc="-92">
              <a:solidFill>
                <a:srgbClr val="000000"/>
              </a:solidFill>
              <a:latin typeface="Open Sans 2" panose="020B0606030504020204"/>
              <a:ea typeface="Open Sans 2" panose="020B0606030504020204"/>
              <a:cs typeface="Open Sans 2" panose="020B0606030504020204"/>
              <a:sym typeface="Open Sans 2" panose="020B0606030504020204"/>
            </a:endParaRPr>
          </a:p>
        </p:txBody>
      </p:sp>
      <p:sp>
        <p:nvSpPr>
          <p:cNvPr id="5" name="AutoShape 5"/>
          <p:cNvSpPr/>
          <p:nvPr/>
        </p:nvSpPr>
        <p:spPr>
          <a:xfrm>
            <a:off x="7871226" y="2777528"/>
            <a:ext cx="9072179" cy="0"/>
          </a:xfrm>
          <a:prstGeom prst="line">
            <a:avLst/>
          </a:prstGeom>
          <a:ln w="47625" cap="flat">
            <a:solidFill>
              <a:srgbClr val="004AAD"/>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8481796" y="2311083"/>
            <a:ext cx="9072179" cy="0"/>
          </a:xfrm>
          <a:prstGeom prst="line">
            <a:avLst/>
          </a:prstGeom>
          <a:ln w="47625" cap="flat">
            <a:solidFill>
              <a:srgbClr val="004AAD"/>
            </a:solidFill>
            <a:prstDash val="solid"/>
            <a:headEnd type="none" w="sm" len="sm"/>
            <a:tailEnd type="none" w="sm" len="sm"/>
          </a:ln>
        </p:spPr>
      </p:sp>
      <p:grpSp>
        <p:nvGrpSpPr>
          <p:cNvPr id="3" name="Group 3"/>
          <p:cNvGrpSpPr/>
          <p:nvPr/>
        </p:nvGrpSpPr>
        <p:grpSpPr>
          <a:xfrm rot="0">
            <a:off x="1195727" y="3218756"/>
            <a:ext cx="6789565" cy="1294257"/>
            <a:chOff x="0" y="0"/>
            <a:chExt cx="1949583" cy="371638"/>
          </a:xfrm>
        </p:grpSpPr>
        <p:sp>
          <p:nvSpPr>
            <p:cNvPr id="4" name="Freeform 4"/>
            <p:cNvSpPr/>
            <p:nvPr/>
          </p:nvSpPr>
          <p:spPr>
            <a:xfrm>
              <a:off x="0" y="0"/>
              <a:ext cx="1949583" cy="371638"/>
            </a:xfrm>
            <a:custGeom>
              <a:avLst/>
              <a:gdLst/>
              <a:ahLst/>
              <a:cxnLst/>
              <a:rect l="l" t="t" r="r" b="b"/>
              <a:pathLst>
                <a:path w="1949583" h="371638">
                  <a:moveTo>
                    <a:pt x="0" y="0"/>
                  </a:moveTo>
                  <a:lnTo>
                    <a:pt x="1949583" y="0"/>
                  </a:lnTo>
                  <a:lnTo>
                    <a:pt x="1949583" y="371638"/>
                  </a:lnTo>
                  <a:lnTo>
                    <a:pt x="0" y="371638"/>
                  </a:lnTo>
                  <a:close/>
                </a:path>
              </a:pathLst>
            </a:custGeom>
            <a:solidFill>
              <a:srgbClr val="004AAD"/>
            </a:solidFill>
          </p:spPr>
        </p:sp>
        <p:sp>
          <p:nvSpPr>
            <p:cNvPr id="5" name="TextBox 5"/>
            <p:cNvSpPr txBox="1"/>
            <p:nvPr/>
          </p:nvSpPr>
          <p:spPr>
            <a:xfrm>
              <a:off x="0" y="0"/>
              <a:ext cx="1949583" cy="371638"/>
            </a:xfrm>
            <a:prstGeom prst="rect">
              <a:avLst/>
            </a:prstGeom>
          </p:spPr>
          <p:txBody>
            <a:bodyPr lIns="50800" tIns="50800" rIns="50800" bIns="50800" rtlCol="0" anchor="ctr"/>
            <a:lstStyle/>
            <a:p>
              <a:pPr algn="ctr">
                <a:lnSpc>
                  <a:spcPts val="3000"/>
                </a:lnSpc>
              </a:pPr>
            </a:p>
          </p:txBody>
        </p:sp>
      </p:grpSp>
      <p:grpSp>
        <p:nvGrpSpPr>
          <p:cNvPr id="6" name="Group 6"/>
          <p:cNvGrpSpPr/>
          <p:nvPr/>
        </p:nvGrpSpPr>
        <p:grpSpPr>
          <a:xfrm rot="0">
            <a:off x="1195727" y="6858477"/>
            <a:ext cx="6789565" cy="1294257"/>
            <a:chOff x="0" y="0"/>
            <a:chExt cx="1949583" cy="371638"/>
          </a:xfrm>
        </p:grpSpPr>
        <p:sp>
          <p:nvSpPr>
            <p:cNvPr id="7" name="Freeform 7"/>
            <p:cNvSpPr/>
            <p:nvPr/>
          </p:nvSpPr>
          <p:spPr>
            <a:xfrm>
              <a:off x="0" y="0"/>
              <a:ext cx="1949583" cy="371638"/>
            </a:xfrm>
            <a:custGeom>
              <a:avLst/>
              <a:gdLst/>
              <a:ahLst/>
              <a:cxnLst/>
              <a:rect l="l" t="t" r="r" b="b"/>
              <a:pathLst>
                <a:path w="1949583" h="371638">
                  <a:moveTo>
                    <a:pt x="0" y="0"/>
                  </a:moveTo>
                  <a:lnTo>
                    <a:pt x="1949583" y="0"/>
                  </a:lnTo>
                  <a:lnTo>
                    <a:pt x="1949583" y="371638"/>
                  </a:lnTo>
                  <a:lnTo>
                    <a:pt x="0" y="371638"/>
                  </a:lnTo>
                  <a:close/>
                </a:path>
              </a:pathLst>
            </a:custGeom>
            <a:solidFill>
              <a:srgbClr val="004AAD"/>
            </a:solidFill>
          </p:spPr>
        </p:sp>
        <p:sp>
          <p:nvSpPr>
            <p:cNvPr id="8" name="TextBox 8"/>
            <p:cNvSpPr txBox="1"/>
            <p:nvPr/>
          </p:nvSpPr>
          <p:spPr>
            <a:xfrm>
              <a:off x="0" y="0"/>
              <a:ext cx="1949583" cy="371638"/>
            </a:xfrm>
            <a:prstGeom prst="rect">
              <a:avLst/>
            </a:prstGeom>
          </p:spPr>
          <p:txBody>
            <a:bodyPr lIns="50800" tIns="50800" rIns="50800" bIns="50800" rtlCol="0" anchor="ctr"/>
            <a:lstStyle/>
            <a:p>
              <a:pPr algn="ctr">
                <a:lnSpc>
                  <a:spcPts val="3000"/>
                </a:lnSpc>
              </a:pPr>
            </a:p>
          </p:txBody>
        </p:sp>
      </p:grpSp>
      <p:grpSp>
        <p:nvGrpSpPr>
          <p:cNvPr id="9" name="Group 9"/>
          <p:cNvGrpSpPr/>
          <p:nvPr/>
        </p:nvGrpSpPr>
        <p:grpSpPr>
          <a:xfrm rot="0">
            <a:off x="1195727" y="5066238"/>
            <a:ext cx="6789565" cy="1294257"/>
            <a:chOff x="0" y="0"/>
            <a:chExt cx="1949583" cy="371638"/>
          </a:xfrm>
        </p:grpSpPr>
        <p:sp>
          <p:nvSpPr>
            <p:cNvPr id="10" name="Freeform 10"/>
            <p:cNvSpPr/>
            <p:nvPr/>
          </p:nvSpPr>
          <p:spPr>
            <a:xfrm>
              <a:off x="0" y="0"/>
              <a:ext cx="1949583" cy="371638"/>
            </a:xfrm>
            <a:custGeom>
              <a:avLst/>
              <a:gdLst/>
              <a:ahLst/>
              <a:cxnLst/>
              <a:rect l="l" t="t" r="r" b="b"/>
              <a:pathLst>
                <a:path w="1949583" h="371638">
                  <a:moveTo>
                    <a:pt x="0" y="0"/>
                  </a:moveTo>
                  <a:lnTo>
                    <a:pt x="1949583" y="0"/>
                  </a:lnTo>
                  <a:lnTo>
                    <a:pt x="1949583" y="371638"/>
                  </a:lnTo>
                  <a:lnTo>
                    <a:pt x="0" y="371638"/>
                  </a:lnTo>
                  <a:close/>
                </a:path>
              </a:pathLst>
            </a:custGeom>
            <a:solidFill>
              <a:srgbClr val="004AAD"/>
            </a:solidFill>
          </p:spPr>
        </p:sp>
        <p:sp>
          <p:nvSpPr>
            <p:cNvPr id="11" name="TextBox 11"/>
            <p:cNvSpPr txBox="1"/>
            <p:nvPr/>
          </p:nvSpPr>
          <p:spPr>
            <a:xfrm>
              <a:off x="0" y="0"/>
              <a:ext cx="1949583" cy="371638"/>
            </a:xfrm>
            <a:prstGeom prst="rect">
              <a:avLst/>
            </a:prstGeom>
          </p:spPr>
          <p:txBody>
            <a:bodyPr lIns="50800" tIns="50800" rIns="50800" bIns="50800" rtlCol="0" anchor="ctr"/>
            <a:lstStyle/>
            <a:p>
              <a:pPr algn="ctr">
                <a:lnSpc>
                  <a:spcPts val="3000"/>
                </a:lnSpc>
              </a:pPr>
            </a:p>
          </p:txBody>
        </p:sp>
      </p:grpSp>
      <p:grpSp>
        <p:nvGrpSpPr>
          <p:cNvPr id="12" name="Group 12"/>
          <p:cNvGrpSpPr/>
          <p:nvPr/>
        </p:nvGrpSpPr>
        <p:grpSpPr>
          <a:xfrm rot="0">
            <a:off x="1195727" y="8647892"/>
            <a:ext cx="6789565" cy="1294257"/>
            <a:chOff x="0" y="0"/>
            <a:chExt cx="1949583" cy="371638"/>
          </a:xfrm>
        </p:grpSpPr>
        <p:sp>
          <p:nvSpPr>
            <p:cNvPr id="13" name="Freeform 13"/>
            <p:cNvSpPr/>
            <p:nvPr/>
          </p:nvSpPr>
          <p:spPr>
            <a:xfrm>
              <a:off x="0" y="0"/>
              <a:ext cx="1949583" cy="371638"/>
            </a:xfrm>
            <a:custGeom>
              <a:avLst/>
              <a:gdLst/>
              <a:ahLst/>
              <a:cxnLst/>
              <a:rect l="l" t="t" r="r" b="b"/>
              <a:pathLst>
                <a:path w="1949583" h="371638">
                  <a:moveTo>
                    <a:pt x="0" y="0"/>
                  </a:moveTo>
                  <a:lnTo>
                    <a:pt x="1949583" y="0"/>
                  </a:lnTo>
                  <a:lnTo>
                    <a:pt x="1949583" y="371638"/>
                  </a:lnTo>
                  <a:lnTo>
                    <a:pt x="0" y="371638"/>
                  </a:lnTo>
                  <a:close/>
                </a:path>
              </a:pathLst>
            </a:custGeom>
            <a:solidFill>
              <a:srgbClr val="004AAD"/>
            </a:solidFill>
          </p:spPr>
        </p:sp>
        <p:sp>
          <p:nvSpPr>
            <p:cNvPr id="14" name="TextBox 14"/>
            <p:cNvSpPr txBox="1"/>
            <p:nvPr/>
          </p:nvSpPr>
          <p:spPr>
            <a:xfrm>
              <a:off x="0" y="0"/>
              <a:ext cx="1949583" cy="371638"/>
            </a:xfrm>
            <a:prstGeom prst="rect">
              <a:avLst/>
            </a:prstGeom>
          </p:spPr>
          <p:txBody>
            <a:bodyPr lIns="50800" tIns="50800" rIns="50800" bIns="50800" rtlCol="0" anchor="ctr"/>
            <a:lstStyle/>
            <a:p>
              <a:pPr algn="ctr">
                <a:lnSpc>
                  <a:spcPts val="3000"/>
                </a:lnSpc>
              </a:pPr>
            </a:p>
          </p:txBody>
        </p:sp>
      </p:grpSp>
      <p:sp>
        <p:nvSpPr>
          <p:cNvPr id="15" name="Freeform 15"/>
          <p:cNvSpPr/>
          <p:nvPr/>
        </p:nvSpPr>
        <p:spPr>
          <a:xfrm>
            <a:off x="7985293" y="3988800"/>
            <a:ext cx="10065185" cy="5661666"/>
          </a:xfrm>
          <a:custGeom>
            <a:avLst/>
            <a:gdLst/>
            <a:ahLst/>
            <a:cxnLst/>
            <a:rect l="l" t="t" r="r" b="b"/>
            <a:pathLst>
              <a:path w="10065185" h="5661666">
                <a:moveTo>
                  <a:pt x="0" y="0"/>
                </a:moveTo>
                <a:lnTo>
                  <a:pt x="10065184" y="0"/>
                </a:lnTo>
                <a:lnTo>
                  <a:pt x="10065184" y="5661667"/>
                </a:lnTo>
                <a:lnTo>
                  <a:pt x="0" y="5661667"/>
                </a:lnTo>
                <a:lnTo>
                  <a:pt x="0" y="0"/>
                </a:lnTo>
                <a:close/>
              </a:path>
            </a:pathLst>
          </a:custGeom>
          <a:blipFill>
            <a:blip r:embed="rId1"/>
            <a:stretch>
              <a:fillRect/>
            </a:stretch>
          </a:blipFill>
        </p:spPr>
      </p:sp>
      <p:sp>
        <p:nvSpPr>
          <p:cNvPr id="16" name="TextBox 16"/>
          <p:cNvSpPr txBox="1"/>
          <p:nvPr/>
        </p:nvSpPr>
        <p:spPr>
          <a:xfrm>
            <a:off x="3800820" y="749503"/>
            <a:ext cx="13935336" cy="1183007"/>
          </a:xfrm>
          <a:prstGeom prst="rect">
            <a:avLst/>
          </a:prstGeom>
        </p:spPr>
        <p:txBody>
          <a:bodyPr lIns="0" tIns="0" rIns="0" bIns="0" rtlCol="0" anchor="t">
            <a:spAutoFit/>
          </a:bodyPr>
          <a:lstStyle/>
          <a:p>
            <a:pPr algn="l">
              <a:lnSpc>
                <a:spcPts val="9030"/>
              </a:lnSpc>
            </a:pPr>
            <a:r>
              <a:rPr lang="en-US" sz="8600" b="1" spc="-430">
                <a:solidFill>
                  <a:srgbClr val="004AAD"/>
                </a:solidFill>
                <a:latin typeface="Open Sans 1 Ultra-Bold"/>
                <a:ea typeface="Open Sans 1 Ultra-Bold"/>
                <a:cs typeface="Open Sans 1 Ultra-Bold"/>
                <a:sym typeface="Open Sans 1 Ultra-Bold"/>
              </a:rPr>
              <a:t>Архитектура IoT система</a:t>
            </a:r>
            <a:endParaRPr lang="en-US" sz="8600" b="1" spc="-430">
              <a:solidFill>
                <a:srgbClr val="004AAD"/>
              </a:solidFill>
              <a:latin typeface="Open Sans 1 Ultra-Bold"/>
              <a:ea typeface="Open Sans 1 Ultra-Bold"/>
              <a:cs typeface="Open Sans 1 Ultra-Bold"/>
              <a:sym typeface="Open Sans 1 Ultra-Bold"/>
            </a:endParaRPr>
          </a:p>
        </p:txBody>
      </p:sp>
      <p:sp>
        <p:nvSpPr>
          <p:cNvPr id="17" name="TextBox 17"/>
          <p:cNvSpPr txBox="1"/>
          <p:nvPr/>
        </p:nvSpPr>
        <p:spPr>
          <a:xfrm>
            <a:off x="1195727" y="7070463"/>
            <a:ext cx="6789565" cy="781735"/>
          </a:xfrm>
          <a:prstGeom prst="rect">
            <a:avLst/>
          </a:prstGeom>
        </p:spPr>
        <p:txBody>
          <a:bodyPr lIns="0" tIns="0" rIns="0" bIns="0" rtlCol="0" anchor="t">
            <a:spAutoFit/>
          </a:bodyPr>
          <a:lstStyle/>
          <a:p>
            <a:pPr algn="ctr">
              <a:lnSpc>
                <a:spcPts val="6420"/>
              </a:lnSpc>
            </a:pPr>
            <a:r>
              <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rPr>
              <a:t>комуникациони слој</a:t>
            </a:r>
            <a:endPar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endParaRPr>
          </a:p>
        </p:txBody>
      </p:sp>
      <p:sp>
        <p:nvSpPr>
          <p:cNvPr id="18" name="TextBox 18"/>
          <p:cNvSpPr txBox="1"/>
          <p:nvPr/>
        </p:nvSpPr>
        <p:spPr>
          <a:xfrm>
            <a:off x="1286496" y="3427253"/>
            <a:ext cx="6789565" cy="781735"/>
          </a:xfrm>
          <a:prstGeom prst="rect">
            <a:avLst/>
          </a:prstGeom>
        </p:spPr>
        <p:txBody>
          <a:bodyPr lIns="0" tIns="0" rIns="0" bIns="0" rtlCol="0" anchor="t">
            <a:spAutoFit/>
          </a:bodyPr>
          <a:lstStyle/>
          <a:p>
            <a:pPr algn="ctr">
              <a:lnSpc>
                <a:spcPts val="6420"/>
              </a:lnSpc>
            </a:pPr>
            <a:r>
              <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rPr>
              <a:t>апликативни слој</a:t>
            </a:r>
            <a:endPar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endParaRPr>
          </a:p>
        </p:txBody>
      </p:sp>
      <p:sp>
        <p:nvSpPr>
          <p:cNvPr id="19" name="TextBox 19"/>
          <p:cNvSpPr txBox="1"/>
          <p:nvPr/>
        </p:nvSpPr>
        <p:spPr>
          <a:xfrm>
            <a:off x="1195727" y="8800434"/>
            <a:ext cx="6789565" cy="781735"/>
          </a:xfrm>
          <a:prstGeom prst="rect">
            <a:avLst/>
          </a:prstGeom>
        </p:spPr>
        <p:txBody>
          <a:bodyPr lIns="0" tIns="0" rIns="0" bIns="0" rtlCol="0" anchor="t">
            <a:spAutoFit/>
          </a:bodyPr>
          <a:lstStyle/>
          <a:p>
            <a:pPr algn="ctr">
              <a:lnSpc>
                <a:spcPts val="6420"/>
              </a:lnSpc>
            </a:pPr>
            <a:r>
              <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rPr>
              <a:t>сензори</a:t>
            </a:r>
            <a:r>
              <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rPr>
              <a:t> и актуатори</a:t>
            </a:r>
            <a:endPar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endParaRPr>
          </a:p>
        </p:txBody>
      </p:sp>
      <p:sp>
        <p:nvSpPr>
          <p:cNvPr id="20" name="TextBox 20"/>
          <p:cNvSpPr txBox="1"/>
          <p:nvPr/>
        </p:nvSpPr>
        <p:spPr>
          <a:xfrm>
            <a:off x="1286496" y="5276642"/>
            <a:ext cx="6789565" cy="781735"/>
          </a:xfrm>
          <a:prstGeom prst="rect">
            <a:avLst/>
          </a:prstGeom>
        </p:spPr>
        <p:txBody>
          <a:bodyPr lIns="0" tIns="0" rIns="0" bIns="0" rtlCol="0" anchor="t">
            <a:spAutoFit/>
          </a:bodyPr>
          <a:lstStyle/>
          <a:p>
            <a:pPr algn="ctr">
              <a:lnSpc>
                <a:spcPts val="6420"/>
              </a:lnSpc>
            </a:pPr>
            <a:r>
              <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rPr>
              <a:t>gateway сервис</a:t>
            </a:r>
            <a:endParaRPr lang="en-US" sz="4585" b="1">
              <a:solidFill>
                <a:srgbClr val="FFFFFF"/>
              </a:solidFill>
              <a:latin typeface="Open Sans 2 Bold" panose="020B0806030504020204"/>
              <a:ea typeface="Open Sans 2 Bold" panose="020B0806030504020204"/>
              <a:cs typeface="Open Sans 2 Bold" panose="020B0806030504020204"/>
              <a:sym typeface="Open Sans 2 Bold" panose="020B08060305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AutoShape 2"/>
          <p:cNvSpPr/>
          <p:nvPr/>
        </p:nvSpPr>
        <p:spPr>
          <a:xfrm>
            <a:off x="569297" y="2755388"/>
            <a:ext cx="5183019" cy="0"/>
          </a:xfrm>
          <a:prstGeom prst="line">
            <a:avLst/>
          </a:prstGeom>
          <a:ln w="47625" cap="flat">
            <a:solidFill>
              <a:srgbClr val="004AAD"/>
            </a:solidFill>
            <a:prstDash val="solid"/>
            <a:headEnd type="none" w="sm" len="sm"/>
            <a:tailEnd type="none" w="sm" len="sm"/>
          </a:ln>
        </p:spPr>
      </p:sp>
      <p:sp>
        <p:nvSpPr>
          <p:cNvPr id="3" name="Freeform 3"/>
          <p:cNvSpPr/>
          <p:nvPr/>
        </p:nvSpPr>
        <p:spPr>
          <a:xfrm>
            <a:off x="13013278" y="5899246"/>
            <a:ext cx="3580790" cy="3754433"/>
          </a:xfrm>
          <a:custGeom>
            <a:avLst/>
            <a:gdLst/>
            <a:ahLst/>
            <a:cxnLst/>
            <a:rect l="l" t="t" r="r" b="b"/>
            <a:pathLst>
              <a:path w="3580790" h="3754433">
                <a:moveTo>
                  <a:pt x="0" y="0"/>
                </a:moveTo>
                <a:lnTo>
                  <a:pt x="3580791" y="0"/>
                </a:lnTo>
                <a:lnTo>
                  <a:pt x="3580791" y="3754433"/>
                </a:lnTo>
                <a:lnTo>
                  <a:pt x="0" y="3754433"/>
                </a:lnTo>
                <a:lnTo>
                  <a:pt x="0" y="0"/>
                </a:lnTo>
                <a:close/>
              </a:path>
            </a:pathLst>
          </a:custGeom>
          <a:blipFill>
            <a:blip r:embed="rId1"/>
            <a:stretch>
              <a:fillRect/>
            </a:stretch>
          </a:blipFill>
        </p:spPr>
      </p:sp>
      <p:sp>
        <p:nvSpPr>
          <p:cNvPr id="4" name="Freeform 4"/>
          <p:cNvSpPr/>
          <p:nvPr/>
        </p:nvSpPr>
        <p:spPr>
          <a:xfrm>
            <a:off x="7322011" y="3129588"/>
            <a:ext cx="4350590" cy="3382584"/>
          </a:xfrm>
          <a:custGeom>
            <a:avLst/>
            <a:gdLst/>
            <a:ahLst/>
            <a:cxnLst/>
            <a:rect l="l" t="t" r="r" b="b"/>
            <a:pathLst>
              <a:path w="4350590" h="3382584">
                <a:moveTo>
                  <a:pt x="0" y="0"/>
                </a:moveTo>
                <a:lnTo>
                  <a:pt x="4350590" y="0"/>
                </a:lnTo>
                <a:lnTo>
                  <a:pt x="4350590" y="3382583"/>
                </a:lnTo>
                <a:lnTo>
                  <a:pt x="0" y="3382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569297" y="594109"/>
            <a:ext cx="13505427" cy="1558279"/>
          </a:xfrm>
          <a:prstGeom prst="rect">
            <a:avLst/>
          </a:prstGeom>
        </p:spPr>
        <p:txBody>
          <a:bodyPr lIns="0" tIns="0" rIns="0" bIns="0" rtlCol="0" anchor="t">
            <a:spAutoFit/>
          </a:bodyPr>
          <a:lstStyle/>
          <a:p>
            <a:pPr algn="l">
              <a:lnSpc>
                <a:spcPts val="11865"/>
              </a:lnSpc>
            </a:pPr>
            <a:r>
              <a:rPr lang="en-US" sz="11300" b="1" spc="-564">
                <a:solidFill>
                  <a:srgbClr val="004AAD"/>
                </a:solidFill>
                <a:latin typeface="Open Sans 1 Ultra-Bold"/>
                <a:ea typeface="Open Sans 1 Ultra-Bold"/>
                <a:cs typeface="Open Sans 1 Ultra-Bold"/>
                <a:sym typeface="Open Sans 1 Ultra-Bold"/>
              </a:rPr>
              <a:t>IoT апликације</a:t>
            </a:r>
            <a:endParaRPr lang="en-US" sz="11300" b="1" spc="-564">
              <a:solidFill>
                <a:srgbClr val="004AAD"/>
              </a:solidFill>
              <a:latin typeface="Open Sans 1 Ultra-Bold"/>
              <a:ea typeface="Open Sans 1 Ultra-Bold"/>
              <a:cs typeface="Open Sans 1 Ultra-Bold"/>
              <a:sym typeface="Open Sans 1 Ultra-Bold"/>
            </a:endParaRPr>
          </a:p>
        </p:txBody>
      </p:sp>
      <p:sp>
        <p:nvSpPr>
          <p:cNvPr id="6" name="TextBox 6"/>
          <p:cNvSpPr txBox="1"/>
          <p:nvPr/>
        </p:nvSpPr>
        <p:spPr>
          <a:xfrm>
            <a:off x="766987" y="3245925"/>
            <a:ext cx="5646830" cy="6879467"/>
          </a:xfrm>
          <a:prstGeom prst="rect">
            <a:avLst/>
          </a:prstGeom>
        </p:spPr>
        <p:txBody>
          <a:bodyPr lIns="0" tIns="0" rIns="0" bIns="0" rtlCol="0" anchor="t">
            <a:spAutoFit/>
          </a:bodyPr>
          <a:lstStyle/>
          <a:p>
            <a:pPr marL="765175" lvl="1" indent="-382270" algn="l">
              <a:lnSpc>
                <a:spcPts val="5495"/>
              </a:lnSpc>
              <a:buFont typeface="Arial" panose="020B0604020202020204"/>
              <a:buChar char="•"/>
            </a:pPr>
            <a:r>
              <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rPr>
              <a:t>паметни уређаји</a:t>
            </a:r>
            <a:endPar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495"/>
              </a:lnSpc>
            </a:pPr>
          </a:p>
          <a:p>
            <a:pPr marL="765175" lvl="1" indent="-382270" algn="l">
              <a:lnSpc>
                <a:spcPts val="5495"/>
              </a:lnSpc>
              <a:buFont typeface="Arial" panose="020B0604020202020204"/>
              <a:buChar char="•"/>
            </a:pPr>
            <a:r>
              <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rPr>
              <a:t>паметне куће</a:t>
            </a:r>
            <a:endPar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495"/>
              </a:lnSpc>
            </a:pPr>
          </a:p>
          <a:p>
            <a:pPr marL="765175" lvl="1" indent="-382270" algn="l">
              <a:lnSpc>
                <a:spcPts val="5495"/>
              </a:lnSpc>
              <a:buFont typeface="Arial" panose="020B0604020202020204"/>
              <a:buChar char="•"/>
            </a:pPr>
            <a:r>
              <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rPr>
              <a:t>паметни градови</a:t>
            </a:r>
            <a:endPar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495"/>
              </a:lnSpc>
            </a:pPr>
          </a:p>
          <a:p>
            <a:pPr marL="765175" lvl="1" indent="-382270" algn="l">
              <a:lnSpc>
                <a:spcPts val="5495"/>
              </a:lnSpc>
              <a:buFont typeface="Arial" panose="020B0604020202020204"/>
              <a:buChar char="•"/>
            </a:pPr>
            <a:r>
              <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rPr>
              <a:t>индустријски IoT</a:t>
            </a:r>
            <a:endPar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495"/>
              </a:lnSpc>
            </a:pPr>
          </a:p>
          <a:p>
            <a:pPr marL="765175" lvl="1" indent="-382270" algn="l">
              <a:lnSpc>
                <a:spcPts val="5495"/>
              </a:lnSpc>
              <a:buFont typeface="Arial" panose="020B0604020202020204"/>
              <a:buChar char="•"/>
            </a:pPr>
            <a:r>
              <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rPr>
              <a:t>пољопривдредни IoT</a:t>
            </a:r>
            <a:endParaRPr lang="en-US" sz="3545" b="1" spc="-88">
              <a:solidFill>
                <a:srgbClr val="EC8600"/>
              </a:solidFill>
              <a:latin typeface="Open Sans 2 Bold" panose="020B0806030504020204"/>
              <a:ea typeface="Open Sans 2 Bold" panose="020B0806030504020204"/>
              <a:cs typeface="Open Sans 2 Bold" panose="020B0806030504020204"/>
              <a:sym typeface="Open Sans 2 Bold" panose="020B0806030504020204"/>
            </a:endParaRPr>
          </a:p>
          <a:p>
            <a:pPr algn="l">
              <a:lnSpc>
                <a:spcPts val="5495"/>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CFF"/>
        </a:solidFill>
        <a:effectLst/>
      </p:bgPr>
    </p:bg>
    <p:spTree>
      <p:nvGrpSpPr>
        <p:cNvPr id="1" name=""/>
        <p:cNvGrpSpPr/>
        <p:nvPr/>
      </p:nvGrpSpPr>
      <p:grpSpPr>
        <a:xfrm>
          <a:off x="0" y="0"/>
          <a:ext cx="0" cy="0"/>
          <a:chOff x="0" y="0"/>
          <a:chExt cx="0" cy="0"/>
        </a:xfrm>
      </p:grpSpPr>
      <p:sp>
        <p:nvSpPr>
          <p:cNvPr id="2" name="Freeform 2"/>
          <p:cNvSpPr/>
          <p:nvPr/>
        </p:nvSpPr>
        <p:spPr>
          <a:xfrm>
            <a:off x="733442" y="1803439"/>
            <a:ext cx="16222149" cy="8759961"/>
          </a:xfrm>
          <a:custGeom>
            <a:avLst/>
            <a:gdLst/>
            <a:ahLst/>
            <a:cxnLst/>
            <a:rect l="l" t="t" r="r" b="b"/>
            <a:pathLst>
              <a:path w="16222149" h="8759961">
                <a:moveTo>
                  <a:pt x="0" y="0"/>
                </a:moveTo>
                <a:lnTo>
                  <a:pt x="16222149" y="0"/>
                </a:lnTo>
                <a:lnTo>
                  <a:pt x="16222149" y="8759960"/>
                </a:lnTo>
                <a:lnTo>
                  <a:pt x="0" y="8759960"/>
                </a:lnTo>
                <a:lnTo>
                  <a:pt x="0" y="0"/>
                </a:lnTo>
                <a:close/>
              </a:path>
            </a:pathLst>
          </a:custGeom>
          <a:blipFill>
            <a:blip r:embed="rId1"/>
            <a:stretch>
              <a:fillRect/>
            </a:stretch>
          </a:blipFill>
        </p:spPr>
      </p:sp>
      <p:sp>
        <p:nvSpPr>
          <p:cNvPr id="3" name="TextBox 3"/>
          <p:cNvSpPr txBox="1"/>
          <p:nvPr/>
        </p:nvSpPr>
        <p:spPr>
          <a:xfrm>
            <a:off x="733442" y="414340"/>
            <a:ext cx="11356893" cy="1371595"/>
          </a:xfrm>
          <a:prstGeom prst="rect">
            <a:avLst/>
          </a:prstGeom>
        </p:spPr>
        <p:txBody>
          <a:bodyPr lIns="0" tIns="0" rIns="0" bIns="0" rtlCol="0" anchor="t">
            <a:spAutoFit/>
          </a:bodyPr>
          <a:lstStyle/>
          <a:p>
            <a:pPr algn="l">
              <a:lnSpc>
                <a:spcPts val="10500"/>
              </a:lnSpc>
            </a:pPr>
            <a:r>
              <a:rPr lang="en-US" sz="10000" b="1" spc="-499">
                <a:solidFill>
                  <a:srgbClr val="004AAD"/>
                </a:solidFill>
                <a:latin typeface="Open Sans 1 Ultra-Bold"/>
                <a:ea typeface="Open Sans 1 Ultra-Bold"/>
                <a:cs typeface="Open Sans 1 Ultra-Bold"/>
                <a:sym typeface="Open Sans 1 Ultra-Bold"/>
              </a:rPr>
              <a:t>MySweetHome</a:t>
            </a:r>
            <a:endParaRPr lang="en-US" sz="10000" b="1" spc="-499">
              <a:solidFill>
                <a:srgbClr val="004AAD"/>
              </a:solidFill>
              <a:latin typeface="Open Sans 1 Ultra-Bold"/>
              <a:ea typeface="Open Sans 1 Ultra-Bold"/>
              <a:cs typeface="Open Sans 1 Ultra-Bold"/>
              <a:sym typeface="Open Sans 1 Ultra-Bold"/>
            </a:endParaRPr>
          </a:p>
        </p:txBody>
      </p:sp>
      <p:sp>
        <p:nvSpPr>
          <p:cNvPr id="4" name="AutoShape 4"/>
          <p:cNvSpPr/>
          <p:nvPr/>
        </p:nvSpPr>
        <p:spPr>
          <a:xfrm>
            <a:off x="2972939" y="2079127"/>
            <a:ext cx="6955086" cy="0"/>
          </a:xfrm>
          <a:prstGeom prst="line">
            <a:avLst/>
          </a:prstGeom>
          <a:ln w="47625" cap="flat">
            <a:solidFill>
              <a:srgbClr val="004AAD"/>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1214</Words>
  <Application>WPS Presentation</Application>
  <PresentationFormat>On-screen Show (4:3)</PresentationFormat>
  <Paragraphs>128</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Open Sans 1 Ultra-Bold</vt:lpstr>
      <vt:lpstr>Open Sans 2</vt:lpstr>
      <vt:lpstr>Open Sans 1 Bold</vt:lpstr>
      <vt:lpstr>Open Sans 2 Bold</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Minimalist Modern Business Plan Presentation</dc:title>
  <dc:creator/>
  <cp:lastModifiedBy>Vasa</cp:lastModifiedBy>
  <cp:revision>4</cp:revision>
  <dcterms:created xsi:type="dcterms:W3CDTF">2006-08-16T00:00:00Z</dcterms:created>
  <dcterms:modified xsi:type="dcterms:W3CDTF">2025-12-04T00:50:17Z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E9E413C1332240A186CB46A63F425DF2_12</vt:lpwstr>
  </property>
  <property fmtid="{D5CDD505-2E9C-101B-9397-08002B2CF9AE}" pid="3" name="KSOProductBuildVer">
    <vt:lpwstr>1033-12.2.0.23155</vt:lpwstr>
  </property>
</Properties>
</file>